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3" r:id="rId3"/>
    <p:sldId id="314" r:id="rId4"/>
    <p:sldId id="315" r:id="rId5"/>
    <p:sldId id="327" r:id="rId6"/>
    <p:sldId id="328" r:id="rId7"/>
    <p:sldId id="316" r:id="rId8"/>
    <p:sldId id="317" r:id="rId9"/>
    <p:sldId id="320" r:id="rId10"/>
    <p:sldId id="318" r:id="rId11"/>
    <p:sldId id="319" r:id="rId12"/>
    <p:sldId id="321" r:id="rId13"/>
    <p:sldId id="324" r:id="rId14"/>
    <p:sldId id="323" r:id="rId15"/>
    <p:sldId id="325" r:id="rId16"/>
    <p:sldId id="326" r:id="rId17"/>
    <p:sldId id="329" r:id="rId18"/>
    <p:sldId id="330" r:id="rId19"/>
  </p:sldIdLst>
  <p:sldSz cx="9144000" cy="6858000" type="screen4x3"/>
  <p:notesSz cx="6858000" cy="9144000"/>
  <p:defaultTextStyle>
    <a:defPPr>
      <a:defRPr lang="es-ES"/>
    </a:defPPr>
    <a:lvl1pPr algn="ctr" rtl="0" fontAlgn="base">
      <a:spcBef>
        <a:spcPct val="0"/>
      </a:spcBef>
      <a:spcAft>
        <a:spcPct val="0"/>
      </a:spcAft>
      <a:defRPr kern="1200">
        <a:solidFill>
          <a:schemeClr val="tx1"/>
        </a:solidFill>
        <a:latin typeface="Verdana" pitchFamily="34" charset="0"/>
        <a:ea typeface="+mn-ea"/>
        <a:cs typeface="+mn-cs"/>
      </a:defRPr>
    </a:lvl1pPr>
    <a:lvl2pPr marL="457200" algn="ctr" rtl="0" fontAlgn="base">
      <a:spcBef>
        <a:spcPct val="0"/>
      </a:spcBef>
      <a:spcAft>
        <a:spcPct val="0"/>
      </a:spcAft>
      <a:defRPr kern="1200">
        <a:solidFill>
          <a:schemeClr val="tx1"/>
        </a:solidFill>
        <a:latin typeface="Verdana" pitchFamily="34" charset="0"/>
        <a:ea typeface="+mn-ea"/>
        <a:cs typeface="+mn-cs"/>
      </a:defRPr>
    </a:lvl2pPr>
    <a:lvl3pPr marL="914400" algn="ctr" rtl="0" fontAlgn="base">
      <a:spcBef>
        <a:spcPct val="0"/>
      </a:spcBef>
      <a:spcAft>
        <a:spcPct val="0"/>
      </a:spcAft>
      <a:defRPr kern="1200">
        <a:solidFill>
          <a:schemeClr val="tx1"/>
        </a:solidFill>
        <a:latin typeface="Verdana" pitchFamily="34" charset="0"/>
        <a:ea typeface="+mn-ea"/>
        <a:cs typeface="+mn-cs"/>
      </a:defRPr>
    </a:lvl3pPr>
    <a:lvl4pPr marL="1371600" algn="ctr" rtl="0" fontAlgn="base">
      <a:spcBef>
        <a:spcPct val="0"/>
      </a:spcBef>
      <a:spcAft>
        <a:spcPct val="0"/>
      </a:spcAft>
      <a:defRPr kern="1200">
        <a:solidFill>
          <a:schemeClr val="tx1"/>
        </a:solidFill>
        <a:latin typeface="Verdana" pitchFamily="34" charset="0"/>
        <a:ea typeface="+mn-ea"/>
        <a:cs typeface="+mn-cs"/>
      </a:defRPr>
    </a:lvl4pPr>
    <a:lvl5pPr marL="1828800" algn="ctr"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FFFF"/>
    <a:srgbClr val="FFFFCC"/>
    <a:srgbClr val="89FFD8"/>
    <a:srgbClr val="FFE4AF"/>
    <a:srgbClr val="DDDDDD"/>
    <a:srgbClr val="FCBA00"/>
    <a:srgbClr val="0027A4"/>
    <a:srgbClr val="00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32787"/>
    <p:restoredTop sz="90929"/>
  </p:normalViewPr>
  <p:slideViewPr>
    <p:cSldViewPr>
      <p:cViewPr varScale="1">
        <p:scale>
          <a:sx n="78" d="100"/>
          <a:sy n="78" d="100"/>
        </p:scale>
        <p:origin x="-1386" y="-84"/>
      </p:cViewPr>
      <p:guideLst>
        <p:guide orient="horz" pos="2160"/>
        <p:guide pos="2880"/>
      </p:guideLst>
    </p:cSldViewPr>
  </p:slideViewPr>
  <p:outlineViewPr>
    <p:cViewPr>
      <p:scale>
        <a:sx n="33" d="100"/>
        <a:sy n="33" d="100"/>
      </p:scale>
      <p:origin x="0" y="0"/>
    </p:cViewPr>
    <p:sldLst>
      <p:sld r:id="rId1" collapse="1"/>
      <p:sld r:id="rId2" collapse="1"/>
      <p:sld r:id="rId3" collapse="1"/>
    </p:sldLst>
  </p:outlineViewPr>
  <p:notesTextViewPr>
    <p:cViewPr>
      <p:scale>
        <a:sx n="100" d="100"/>
        <a:sy n="100" d="100"/>
      </p:scale>
      <p:origin x="0" y="0"/>
    </p:cViewPr>
  </p:notesTextViewPr>
  <p:sorterViewPr>
    <p:cViewPr>
      <p:scale>
        <a:sx n="66" d="100"/>
        <a:sy n="66" d="100"/>
      </p:scale>
      <p:origin x="0" y="11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slide" Target="slides/slide11.xml"/><Relationship Id="rId1"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61A7EF89-89E8-46AC-9B97-E5AB1B81CC87}" type="slidenum">
              <a:rPr lang="es-ES"/>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3094FDC3-430D-47CB-AD0F-511B988EF4BE}" type="slidenum">
              <a:rPr lang="es-ES"/>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15100" y="609600"/>
            <a:ext cx="1943100" cy="54864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85800" y="609600"/>
            <a:ext cx="5676900" cy="5486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BC97A8C6-53FA-4B1D-B4F0-153F1282B22B}"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9DCDC3A0-C310-4001-9265-4F384DC9EE46}" type="slidenum">
              <a:rPr lang="es-ES"/>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endParaRPr lang="es-ES"/>
          </a:p>
        </p:txBody>
      </p:sp>
      <p:sp>
        <p:nvSpPr>
          <p:cNvPr id="5" name="4 Marcador de pie de página"/>
          <p:cNvSpPr>
            <a:spLocks noGrp="1"/>
          </p:cNvSpPr>
          <p:nvPr>
            <p:ph type="ftr" sz="quarter" idx="11"/>
          </p:nvPr>
        </p:nvSpPr>
        <p:spPr/>
        <p:txBody>
          <a:bodyPr/>
          <a:lstStyle>
            <a:lvl1pPr>
              <a:defRPr/>
            </a:lvl1pPr>
          </a:lstStyle>
          <a:p>
            <a:endParaRPr lang="es-ES"/>
          </a:p>
        </p:txBody>
      </p:sp>
      <p:sp>
        <p:nvSpPr>
          <p:cNvPr id="6" name="5 Marcador de número de diapositiva"/>
          <p:cNvSpPr>
            <a:spLocks noGrp="1"/>
          </p:cNvSpPr>
          <p:nvPr>
            <p:ph type="sldNum" sz="quarter" idx="12"/>
          </p:nvPr>
        </p:nvSpPr>
        <p:spPr/>
        <p:txBody>
          <a:bodyPr/>
          <a:lstStyle>
            <a:lvl1pPr>
              <a:defRPr/>
            </a:lvl1pPr>
          </a:lstStyle>
          <a:p>
            <a:fld id="{B5208DDD-D4C8-41BE-AA9C-F6C7F90E9AB8}" type="slidenum">
              <a:rPr lang="es-ES"/>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1BEEDE71-0F37-44E9-BE16-E0BBEA8CFA92}" type="slidenum">
              <a:rPr lang="es-ES"/>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endParaRPr lang="es-ES"/>
          </a:p>
        </p:txBody>
      </p:sp>
      <p:sp>
        <p:nvSpPr>
          <p:cNvPr id="8" name="7 Marcador de pie de página"/>
          <p:cNvSpPr>
            <a:spLocks noGrp="1"/>
          </p:cNvSpPr>
          <p:nvPr>
            <p:ph type="ftr" sz="quarter" idx="11"/>
          </p:nvPr>
        </p:nvSpPr>
        <p:spPr/>
        <p:txBody>
          <a:bodyPr/>
          <a:lstStyle>
            <a:lvl1pPr>
              <a:defRPr/>
            </a:lvl1pPr>
          </a:lstStyle>
          <a:p>
            <a:endParaRPr lang="es-ES"/>
          </a:p>
        </p:txBody>
      </p:sp>
      <p:sp>
        <p:nvSpPr>
          <p:cNvPr id="9" name="8 Marcador de número de diapositiva"/>
          <p:cNvSpPr>
            <a:spLocks noGrp="1"/>
          </p:cNvSpPr>
          <p:nvPr>
            <p:ph type="sldNum" sz="quarter" idx="12"/>
          </p:nvPr>
        </p:nvSpPr>
        <p:spPr/>
        <p:txBody>
          <a:bodyPr/>
          <a:lstStyle>
            <a:lvl1pPr>
              <a:defRPr/>
            </a:lvl1pPr>
          </a:lstStyle>
          <a:p>
            <a:fld id="{98315A99-C11C-44DD-8F50-D912C27F5150}" type="slidenum">
              <a:rPr lang="es-ES"/>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endParaRPr lang="es-ES"/>
          </a:p>
        </p:txBody>
      </p:sp>
      <p:sp>
        <p:nvSpPr>
          <p:cNvPr id="4" name="3 Marcador de pie de página"/>
          <p:cNvSpPr>
            <a:spLocks noGrp="1"/>
          </p:cNvSpPr>
          <p:nvPr>
            <p:ph type="ftr" sz="quarter" idx="11"/>
          </p:nvPr>
        </p:nvSpPr>
        <p:spPr/>
        <p:txBody>
          <a:bodyPr/>
          <a:lstStyle>
            <a:lvl1pPr>
              <a:defRPr/>
            </a:lvl1pPr>
          </a:lstStyle>
          <a:p>
            <a:endParaRPr lang="es-ES"/>
          </a:p>
        </p:txBody>
      </p:sp>
      <p:sp>
        <p:nvSpPr>
          <p:cNvPr id="5" name="4 Marcador de número de diapositiva"/>
          <p:cNvSpPr>
            <a:spLocks noGrp="1"/>
          </p:cNvSpPr>
          <p:nvPr>
            <p:ph type="sldNum" sz="quarter" idx="12"/>
          </p:nvPr>
        </p:nvSpPr>
        <p:spPr/>
        <p:txBody>
          <a:bodyPr/>
          <a:lstStyle>
            <a:lvl1pPr>
              <a:defRPr/>
            </a:lvl1pPr>
          </a:lstStyle>
          <a:p>
            <a:fld id="{342AB5AB-F8D4-410E-B738-3AE8986C52E3}" type="slidenum">
              <a:rPr lang="es-ES"/>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endParaRPr lang="es-ES"/>
          </a:p>
        </p:txBody>
      </p:sp>
      <p:sp>
        <p:nvSpPr>
          <p:cNvPr id="3" name="2 Marcador de pie de página"/>
          <p:cNvSpPr>
            <a:spLocks noGrp="1"/>
          </p:cNvSpPr>
          <p:nvPr>
            <p:ph type="ftr" sz="quarter" idx="11"/>
          </p:nvPr>
        </p:nvSpPr>
        <p:spPr/>
        <p:txBody>
          <a:bodyPr/>
          <a:lstStyle>
            <a:lvl1pPr>
              <a:defRPr/>
            </a:lvl1pPr>
          </a:lstStyle>
          <a:p>
            <a:endParaRPr lang="es-ES"/>
          </a:p>
        </p:txBody>
      </p:sp>
      <p:sp>
        <p:nvSpPr>
          <p:cNvPr id="4" name="3 Marcador de número de diapositiva"/>
          <p:cNvSpPr>
            <a:spLocks noGrp="1"/>
          </p:cNvSpPr>
          <p:nvPr>
            <p:ph type="sldNum" sz="quarter" idx="12"/>
          </p:nvPr>
        </p:nvSpPr>
        <p:spPr/>
        <p:txBody>
          <a:bodyPr/>
          <a:lstStyle>
            <a:lvl1pPr>
              <a:defRPr/>
            </a:lvl1pPr>
          </a:lstStyle>
          <a:p>
            <a:fld id="{FA0EA718-1BEF-47B9-9B7E-F06117874BC4}" type="slidenum">
              <a:rPr lang="es-ES"/>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CFFB0F69-A1BC-42C7-9D7A-517B3307BB60}" type="slidenum">
              <a:rPr lang="es-ES"/>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endParaRPr lang="es-ES"/>
          </a:p>
        </p:txBody>
      </p:sp>
      <p:sp>
        <p:nvSpPr>
          <p:cNvPr id="6" name="5 Marcador de pie de página"/>
          <p:cNvSpPr>
            <a:spLocks noGrp="1"/>
          </p:cNvSpPr>
          <p:nvPr>
            <p:ph type="ftr" sz="quarter" idx="11"/>
          </p:nvPr>
        </p:nvSpPr>
        <p:spPr/>
        <p:txBody>
          <a:bodyPr/>
          <a:lstStyle>
            <a:lvl1pPr>
              <a:defRPr/>
            </a:lvl1pPr>
          </a:lstStyle>
          <a:p>
            <a:endParaRPr lang="es-ES"/>
          </a:p>
        </p:txBody>
      </p:sp>
      <p:sp>
        <p:nvSpPr>
          <p:cNvPr id="7" name="6 Marcador de número de diapositiva"/>
          <p:cNvSpPr>
            <a:spLocks noGrp="1"/>
          </p:cNvSpPr>
          <p:nvPr>
            <p:ph type="sldNum" sz="quarter" idx="12"/>
          </p:nvPr>
        </p:nvSpPr>
        <p:spPr/>
        <p:txBody>
          <a:bodyPr/>
          <a:lstStyle>
            <a:lvl1pPr>
              <a:defRPr/>
            </a:lvl1pPr>
          </a:lstStyle>
          <a:p>
            <a:fld id="{593A7A44-39C9-4663-A0B6-2D5DD903F423}" type="slidenum">
              <a:rPr lang="es-ES"/>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CCED4">
                <a:gamma/>
                <a:shade val="56078"/>
                <a:invGamma/>
              </a:srgbClr>
            </a:gs>
            <a:gs pos="50000">
              <a:srgbClr val="DCCED4"/>
            </a:gs>
            <a:gs pos="100000">
              <a:srgbClr val="DCCED4">
                <a:gamma/>
                <a:shade val="56078"/>
                <a:invGamma/>
              </a:srgbClr>
            </a:gs>
          </a:gsLst>
          <a:lin ang="27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mn-lt"/>
              </a:defRPr>
            </a:lvl1pPr>
          </a:lstStyle>
          <a:p>
            <a:endParaRPr lang="es-E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s-E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B9F4C4B2-443A-43F9-86D8-9F543572F507}" type="slidenum">
              <a:rPr lang="es-ES"/>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charset="0"/>
        </a:defRPr>
      </a:lvl2pPr>
      <a:lvl3pPr algn="ctr" rtl="0" fontAlgn="base">
        <a:spcBef>
          <a:spcPct val="0"/>
        </a:spcBef>
        <a:spcAft>
          <a:spcPct val="0"/>
        </a:spcAft>
        <a:defRPr sz="4400">
          <a:solidFill>
            <a:schemeClr val="tx2"/>
          </a:solidFill>
          <a:latin typeface="Times New Roman" charset="0"/>
        </a:defRPr>
      </a:lvl3pPr>
      <a:lvl4pPr algn="ctr" rtl="0" fontAlgn="base">
        <a:spcBef>
          <a:spcPct val="0"/>
        </a:spcBef>
        <a:spcAft>
          <a:spcPct val="0"/>
        </a:spcAft>
        <a:defRPr sz="4400">
          <a:solidFill>
            <a:schemeClr val="tx2"/>
          </a:solidFill>
          <a:latin typeface="Times New Roman" charset="0"/>
        </a:defRPr>
      </a:lvl4pPr>
      <a:lvl5pPr algn="ctr" rtl="0" fontAlgn="base">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1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Archivos de programa\Archivos comunes\Microsoft Shared\Clipart\cagcat50\PE01838_.wmf"/>
          <p:cNvPicPr>
            <a:picLocks noChangeAspect="1" noChangeArrowheads="1"/>
          </p:cNvPicPr>
          <p:nvPr/>
        </p:nvPicPr>
        <p:blipFill>
          <a:blip r:embed="rId2" cstate="print"/>
          <a:srcRect/>
          <a:stretch>
            <a:fillRect/>
          </a:stretch>
        </p:blipFill>
        <p:spPr bwMode="auto">
          <a:xfrm>
            <a:off x="457200" y="3352800"/>
            <a:ext cx="4419600" cy="3213100"/>
          </a:xfrm>
          <a:prstGeom prst="rect">
            <a:avLst/>
          </a:prstGeom>
          <a:noFill/>
        </p:spPr>
      </p:pic>
      <p:sp>
        <p:nvSpPr>
          <p:cNvPr id="2051" name="WordArt 3" descr="Bolsa de papel"/>
          <p:cNvSpPr>
            <a:spLocks noChangeArrowheads="1" noChangeShapeType="1" noTextEdit="1"/>
          </p:cNvSpPr>
          <p:nvPr/>
        </p:nvSpPr>
        <p:spPr bwMode="auto">
          <a:xfrm>
            <a:off x="5181600" y="838200"/>
            <a:ext cx="3238500" cy="3190875"/>
          </a:xfrm>
          <a:prstGeom prst="rect">
            <a:avLst/>
          </a:prstGeom>
        </p:spPr>
        <p:txBody>
          <a:bodyPr wrap="none" fromWordArt="1">
            <a:prstTxWarp prst="textPlain">
              <a:avLst>
                <a:gd name="adj" fmla="val 50000"/>
              </a:avLst>
            </a:prstTxWarp>
          </a:bodyPr>
          <a:lstStyle/>
          <a:p>
            <a:r>
              <a:rPr lang="es-ES" sz="4400" kern="1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outerShdw>
                </a:effectLst>
                <a:latin typeface="Times New Roman"/>
                <a:cs typeface="Times New Roman"/>
              </a:rPr>
              <a:t>HIGIENE</a:t>
            </a:r>
          </a:p>
          <a:p>
            <a:r>
              <a:rPr lang="es-ES" sz="4400" kern="1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outerShdw>
                </a:effectLst>
                <a:latin typeface="Times New Roman"/>
                <a:cs typeface="Times New Roman"/>
              </a:rPr>
              <a:t>Y</a:t>
            </a:r>
          </a:p>
          <a:p>
            <a:r>
              <a:rPr lang="es-ES" sz="4400" kern="1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outerShdw>
                </a:effectLst>
                <a:latin typeface="Times New Roman"/>
                <a:cs typeface="Times New Roman"/>
              </a:rPr>
              <a:t>SEGURIDAD</a:t>
            </a:r>
          </a:p>
          <a:p>
            <a:r>
              <a:rPr lang="es-ES" sz="4400" kern="1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outerShdw>
                </a:effectLst>
                <a:latin typeface="Times New Roman"/>
                <a:cs typeface="Times New Roman"/>
              </a:rPr>
              <a:t>EN EL</a:t>
            </a:r>
          </a:p>
          <a:p>
            <a:r>
              <a:rPr lang="es-ES" sz="4400" kern="10">
                <a:ln w="9525">
                  <a:solidFill>
                    <a:srgbClr val="008000"/>
                  </a:solidFill>
                  <a:round/>
                  <a:headEnd/>
                  <a:tailEnd/>
                </a:ln>
                <a:blipFill dpi="0" rotWithShape="0">
                  <a:blip r:embed="rId3"/>
                  <a:srcRect/>
                  <a:tile tx="0" ty="0" sx="100000" sy="100000" flip="none" algn="tl"/>
                </a:blipFill>
                <a:effectLst>
                  <a:outerShdw dist="563972" dir="14049741" sx="125000" sy="125000" algn="tl" rotWithShape="0">
                    <a:srgbClr val="C7DFD3"/>
                  </a:outerShdw>
                </a:effectLst>
                <a:latin typeface="Times New Roman"/>
                <a:cs typeface="Times New Roman"/>
              </a:rPr>
              <a:t>TRABAJO</a:t>
            </a:r>
          </a:p>
        </p:txBody>
      </p:sp>
      <p:sp>
        <p:nvSpPr>
          <p:cNvPr id="2052" name="WordArt 4"/>
          <p:cNvSpPr>
            <a:spLocks noChangeArrowheads="1" noChangeShapeType="1" noTextEdit="1"/>
          </p:cNvSpPr>
          <p:nvPr/>
        </p:nvSpPr>
        <p:spPr bwMode="auto">
          <a:xfrm>
            <a:off x="5276850" y="4953000"/>
            <a:ext cx="3181350" cy="1222375"/>
          </a:xfrm>
          <a:prstGeom prst="rect">
            <a:avLst/>
          </a:prstGeom>
        </p:spPr>
        <p:txBody>
          <a:bodyPr wrap="none" fromWordArt="1">
            <a:prstTxWarp prst="textCanDown">
              <a:avLst>
                <a:gd name="adj" fmla="val 33333"/>
              </a:avLst>
            </a:prstTxWarp>
          </a:bodyPr>
          <a:lstStyle/>
          <a:p>
            <a:r>
              <a:rPr lang="es-ES" sz="3600" kern="10">
                <a:ln w="9525">
                  <a:solidFill>
                    <a:srgbClr val="000000"/>
                  </a:solidFill>
                  <a:round/>
                  <a:headEnd/>
                  <a:tailEnd/>
                </a:ln>
                <a:solidFill>
                  <a:srgbClr val="000000"/>
                </a:solidFill>
                <a:latin typeface="Times New Roman"/>
                <a:cs typeface="Times New Roman"/>
              </a:rPr>
              <a:t>RIESGO</a:t>
            </a:r>
          </a:p>
          <a:p>
            <a:r>
              <a:rPr lang="es-ES" sz="3600" kern="10">
                <a:ln w="9525">
                  <a:solidFill>
                    <a:srgbClr val="000000"/>
                  </a:solidFill>
                  <a:round/>
                  <a:headEnd/>
                  <a:tailEnd/>
                </a:ln>
                <a:solidFill>
                  <a:srgbClr val="000000"/>
                </a:solidFill>
                <a:latin typeface="Times New Roman"/>
                <a:cs typeface="Times New Roman"/>
              </a:rPr>
              <a:t>ELECTRICO</a:t>
            </a:r>
          </a:p>
        </p:txBody>
      </p:sp>
      <p:pic>
        <p:nvPicPr>
          <p:cNvPr id="2053" name="Picture 5" descr="C:\Carlos\HST\UNSL\LOGO UGR COLOR.jpg"/>
          <p:cNvPicPr>
            <a:picLocks noChangeAspect="1" noChangeArrowheads="1"/>
          </p:cNvPicPr>
          <p:nvPr/>
        </p:nvPicPr>
        <p:blipFill>
          <a:blip r:embed="rId4" cstate="print"/>
          <a:srcRect/>
          <a:stretch>
            <a:fillRect/>
          </a:stretch>
        </p:blipFill>
        <p:spPr bwMode="auto">
          <a:xfrm>
            <a:off x="685800" y="381000"/>
            <a:ext cx="3241675" cy="257968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1143000" y="76200"/>
            <a:ext cx="6858000" cy="366713"/>
          </a:xfrm>
          <a:prstGeom prst="rect">
            <a:avLst/>
          </a:prstGeom>
          <a:noFill/>
          <a:ln w="9525">
            <a:noFill/>
            <a:miter lim="800000"/>
            <a:headEnd/>
            <a:tailEnd/>
          </a:ln>
          <a:effectLst/>
        </p:spPr>
        <p:txBody>
          <a:bodyPr>
            <a:spAutoFit/>
          </a:bodyPr>
          <a:lstStyle/>
          <a:p>
            <a:pPr>
              <a:lnSpc>
                <a:spcPct val="75000"/>
              </a:lnSpc>
              <a:spcBef>
                <a:spcPct val="50000"/>
              </a:spcBef>
            </a:pPr>
            <a:r>
              <a:rPr lang="es-MX" sz="2400">
                <a:latin typeface="Arial Black" pitchFamily="34" charset="0"/>
                <a:cs typeface="Times New Roman" charset="0"/>
              </a:rPr>
              <a:t>RIESGO ELECTRICO </a:t>
            </a:r>
            <a:r>
              <a:rPr lang="es-MX" sz="1400">
                <a:solidFill>
                  <a:srgbClr val="D64430"/>
                </a:solidFill>
                <a:latin typeface="Arial Black" pitchFamily="34" charset="0"/>
                <a:cs typeface="Times New Roman" charset="0"/>
              </a:rPr>
              <a:t>DISTANCIAS DE SEGURIDAD</a:t>
            </a:r>
          </a:p>
        </p:txBody>
      </p:sp>
      <p:grpSp>
        <p:nvGrpSpPr>
          <p:cNvPr id="69710" name="Group 78"/>
          <p:cNvGrpSpPr>
            <a:grpSpLocks/>
          </p:cNvGrpSpPr>
          <p:nvPr/>
        </p:nvGrpSpPr>
        <p:grpSpPr bwMode="auto">
          <a:xfrm>
            <a:off x="152400" y="533400"/>
            <a:ext cx="8691563" cy="762000"/>
            <a:chOff x="-3" y="-3"/>
            <a:chExt cx="5190" cy="582"/>
          </a:xfrm>
        </p:grpSpPr>
        <p:grpSp>
          <p:nvGrpSpPr>
            <p:cNvPr id="69708" name="Group 76"/>
            <p:cNvGrpSpPr>
              <a:grpSpLocks/>
            </p:cNvGrpSpPr>
            <p:nvPr/>
          </p:nvGrpSpPr>
          <p:grpSpPr bwMode="auto">
            <a:xfrm>
              <a:off x="0" y="0"/>
              <a:ext cx="5184" cy="576"/>
              <a:chOff x="0" y="0"/>
              <a:chExt cx="5184" cy="576"/>
            </a:xfrm>
          </p:grpSpPr>
          <p:sp>
            <p:nvSpPr>
              <p:cNvPr id="69706" name="Rectangle 74"/>
              <p:cNvSpPr>
                <a:spLocks noChangeArrowheads="1"/>
              </p:cNvSpPr>
              <p:nvPr/>
            </p:nvSpPr>
            <p:spPr bwMode="auto">
              <a:xfrm>
                <a:off x="0" y="0"/>
                <a:ext cx="5184" cy="576"/>
              </a:xfrm>
              <a:prstGeom prst="rect">
                <a:avLst/>
              </a:prstGeom>
              <a:noFill/>
              <a:ln w="9525">
                <a:noFill/>
                <a:miter lim="800000"/>
                <a:headEnd/>
                <a:tailEnd/>
              </a:ln>
              <a:effectLst/>
            </p:spPr>
            <p:txBody>
              <a:bodyPr/>
              <a:lstStyle/>
              <a:p>
                <a:r>
                  <a:rPr lang="es-MX" sz="1400">
                    <a:latin typeface="Arial" charset="0"/>
                    <a:cs typeface="Arial" charset="0"/>
                  </a:rPr>
                  <a:t>L</a:t>
                </a:r>
                <a:r>
                  <a:rPr lang="es-ES" sz="1400">
                    <a:latin typeface="Arial" charset="0"/>
                    <a:cs typeface="Arial" charset="0"/>
                  </a:rPr>
                  <a:t>as separaciones mínimas, medidas entre cualquier punto con tensión y la parte más próxima del cuerpo del operario o de las herramientas no aisladas por él utilizadas en la situación más desfavorable que pudiera producirse, serán las siguientes:</a:t>
                </a:r>
              </a:p>
              <a:p>
                <a:pPr algn="just" eaLnBrk="0" hangingPunct="0"/>
                <a:endParaRPr lang="es-ES" sz="1400">
                  <a:latin typeface="Times New Roman" charset="0"/>
                </a:endParaRPr>
              </a:p>
            </p:txBody>
          </p:sp>
          <p:sp>
            <p:nvSpPr>
              <p:cNvPr id="69707" name="Rectangle 75"/>
              <p:cNvSpPr>
                <a:spLocks noChangeArrowheads="1"/>
              </p:cNvSpPr>
              <p:nvPr/>
            </p:nvSpPr>
            <p:spPr bwMode="auto">
              <a:xfrm>
                <a:off x="0" y="0"/>
                <a:ext cx="5184" cy="576"/>
              </a:xfrm>
              <a:prstGeom prst="rect">
                <a:avLst/>
              </a:prstGeom>
              <a:noFill/>
              <a:ln w="7">
                <a:solidFill>
                  <a:srgbClr val="A0A0A0"/>
                </a:solidFill>
                <a:miter lim="800000"/>
                <a:headEnd/>
                <a:tailEnd/>
              </a:ln>
              <a:effectLst/>
            </p:spPr>
            <p:txBody>
              <a:bodyPr/>
              <a:lstStyle/>
              <a:p>
                <a:endParaRPr lang="es-ES"/>
              </a:p>
            </p:txBody>
          </p:sp>
        </p:grpSp>
        <p:sp>
          <p:nvSpPr>
            <p:cNvPr id="69709" name="Rectangle 77"/>
            <p:cNvSpPr>
              <a:spLocks noChangeArrowheads="1"/>
            </p:cNvSpPr>
            <p:nvPr/>
          </p:nvSpPr>
          <p:spPr bwMode="auto">
            <a:xfrm>
              <a:off x="-3" y="-3"/>
              <a:ext cx="5190" cy="582"/>
            </a:xfrm>
            <a:prstGeom prst="rect">
              <a:avLst/>
            </a:prstGeom>
            <a:noFill/>
            <a:ln w="11112">
              <a:solidFill>
                <a:srgbClr val="990000"/>
              </a:solidFill>
              <a:miter lim="800000"/>
              <a:headEnd/>
              <a:tailEnd/>
            </a:ln>
            <a:effectLst/>
          </p:spPr>
          <p:txBody>
            <a:bodyPr/>
            <a:lstStyle/>
            <a:p>
              <a:endParaRPr lang="es-ES"/>
            </a:p>
          </p:txBody>
        </p:sp>
      </p:grpSp>
      <p:grpSp>
        <p:nvGrpSpPr>
          <p:cNvPr id="69847" name="Group 215"/>
          <p:cNvGrpSpPr>
            <a:grpSpLocks/>
          </p:cNvGrpSpPr>
          <p:nvPr/>
        </p:nvGrpSpPr>
        <p:grpSpPr bwMode="auto">
          <a:xfrm>
            <a:off x="228600" y="1371600"/>
            <a:ext cx="8610600" cy="5410200"/>
            <a:chOff x="-3" y="-3"/>
            <a:chExt cx="3475" cy="4614"/>
          </a:xfrm>
        </p:grpSpPr>
        <p:grpSp>
          <p:nvGrpSpPr>
            <p:cNvPr id="69845" name="Group 213"/>
            <p:cNvGrpSpPr>
              <a:grpSpLocks/>
            </p:cNvGrpSpPr>
            <p:nvPr/>
          </p:nvGrpSpPr>
          <p:grpSpPr bwMode="auto">
            <a:xfrm>
              <a:off x="0" y="0"/>
              <a:ext cx="3469" cy="4608"/>
              <a:chOff x="0" y="0"/>
              <a:chExt cx="3469" cy="4608"/>
            </a:xfrm>
          </p:grpSpPr>
          <p:grpSp>
            <p:nvGrpSpPr>
              <p:cNvPr id="69804" name="Group 172"/>
              <p:cNvGrpSpPr>
                <a:grpSpLocks/>
              </p:cNvGrpSpPr>
              <p:nvPr/>
            </p:nvGrpSpPr>
            <p:grpSpPr bwMode="auto">
              <a:xfrm>
                <a:off x="0" y="0"/>
                <a:ext cx="1698" cy="384"/>
                <a:chOff x="0" y="0"/>
                <a:chExt cx="1698" cy="384"/>
              </a:xfrm>
            </p:grpSpPr>
            <p:sp>
              <p:nvSpPr>
                <p:cNvPr id="69782" name="Rectangle 150"/>
                <p:cNvSpPr>
                  <a:spLocks noChangeArrowheads="1"/>
                </p:cNvSpPr>
                <p:nvPr/>
              </p:nvSpPr>
              <p:spPr bwMode="auto">
                <a:xfrm>
                  <a:off x="0" y="0"/>
                  <a:ext cx="1698" cy="384"/>
                </a:xfrm>
                <a:prstGeom prst="rect">
                  <a:avLst/>
                </a:prstGeom>
                <a:noFill/>
                <a:ln w="9525">
                  <a:noFill/>
                  <a:miter lim="800000"/>
                  <a:headEnd/>
                  <a:tailEnd/>
                </a:ln>
                <a:effectLst/>
              </p:spPr>
              <p:txBody>
                <a:bodyPr anchor="ctr"/>
                <a:lstStyle/>
                <a:p>
                  <a:r>
                    <a:rPr lang="es-ES" sz="1400" b="1">
                      <a:latin typeface="Arial" charset="0"/>
                      <a:cs typeface="Arial" charset="0"/>
                    </a:rPr>
                    <a:t>Nivel de tension</a:t>
                  </a:r>
                  <a:endParaRPr lang="es-ES" sz="1400">
                    <a:cs typeface="Times New Roman" charset="0"/>
                  </a:endParaRPr>
                </a:p>
                <a:p>
                  <a:pPr eaLnBrk="0" hangingPunct="0"/>
                  <a:endParaRPr lang="es-ES" sz="1400">
                    <a:latin typeface="Times New Roman" charset="0"/>
                  </a:endParaRPr>
                </a:p>
              </p:txBody>
            </p:sp>
            <p:sp>
              <p:nvSpPr>
                <p:cNvPr id="69803" name="Rectangle 171"/>
                <p:cNvSpPr>
                  <a:spLocks noChangeArrowheads="1"/>
                </p:cNvSpPr>
                <p:nvPr/>
              </p:nvSpPr>
              <p:spPr bwMode="auto">
                <a:xfrm>
                  <a:off x="0" y="0"/>
                  <a:ext cx="1698" cy="384"/>
                </a:xfrm>
                <a:prstGeom prst="rect">
                  <a:avLst/>
                </a:prstGeom>
                <a:noFill/>
                <a:ln w="7">
                  <a:solidFill>
                    <a:srgbClr val="A0A0A0"/>
                  </a:solidFill>
                  <a:miter lim="800000"/>
                  <a:headEnd/>
                  <a:tailEnd/>
                </a:ln>
                <a:effectLst/>
              </p:spPr>
              <p:txBody>
                <a:bodyPr/>
                <a:lstStyle/>
                <a:p>
                  <a:endParaRPr lang="es-ES"/>
                </a:p>
              </p:txBody>
            </p:sp>
          </p:grpSp>
          <p:grpSp>
            <p:nvGrpSpPr>
              <p:cNvPr id="69806" name="Group 174"/>
              <p:cNvGrpSpPr>
                <a:grpSpLocks/>
              </p:cNvGrpSpPr>
              <p:nvPr/>
            </p:nvGrpSpPr>
            <p:grpSpPr bwMode="auto">
              <a:xfrm>
                <a:off x="1698" y="0"/>
                <a:ext cx="1771" cy="384"/>
                <a:chOff x="1698" y="0"/>
                <a:chExt cx="1771" cy="384"/>
              </a:xfrm>
            </p:grpSpPr>
            <p:sp>
              <p:nvSpPr>
                <p:cNvPr id="69783" name="Rectangle 151"/>
                <p:cNvSpPr>
                  <a:spLocks noChangeArrowheads="1"/>
                </p:cNvSpPr>
                <p:nvPr/>
              </p:nvSpPr>
              <p:spPr bwMode="auto">
                <a:xfrm>
                  <a:off x="1698" y="0"/>
                  <a:ext cx="1771" cy="384"/>
                </a:xfrm>
                <a:prstGeom prst="rect">
                  <a:avLst/>
                </a:prstGeom>
                <a:noFill/>
                <a:ln w="9525">
                  <a:noFill/>
                  <a:miter lim="800000"/>
                  <a:headEnd/>
                  <a:tailEnd/>
                </a:ln>
                <a:effectLst/>
              </p:spPr>
              <p:txBody>
                <a:bodyPr anchor="ctr"/>
                <a:lstStyle/>
                <a:p>
                  <a:r>
                    <a:rPr lang="es-ES" sz="1400" b="1">
                      <a:latin typeface="Arial" charset="0"/>
                      <a:cs typeface="Arial" charset="0"/>
                    </a:rPr>
                    <a:t>Distancia minima</a:t>
                  </a:r>
                  <a:endParaRPr lang="es-ES" sz="1400">
                    <a:cs typeface="Times New Roman" charset="0"/>
                  </a:endParaRPr>
                </a:p>
                <a:p>
                  <a:pPr eaLnBrk="0" hangingPunct="0"/>
                  <a:endParaRPr lang="es-ES" sz="1400">
                    <a:latin typeface="Times New Roman" charset="0"/>
                  </a:endParaRPr>
                </a:p>
              </p:txBody>
            </p:sp>
            <p:sp>
              <p:nvSpPr>
                <p:cNvPr id="69805" name="Rectangle 173"/>
                <p:cNvSpPr>
                  <a:spLocks noChangeArrowheads="1"/>
                </p:cNvSpPr>
                <p:nvPr/>
              </p:nvSpPr>
              <p:spPr bwMode="auto">
                <a:xfrm>
                  <a:off x="1698" y="0"/>
                  <a:ext cx="1771" cy="384"/>
                </a:xfrm>
                <a:prstGeom prst="rect">
                  <a:avLst/>
                </a:prstGeom>
                <a:noFill/>
                <a:ln w="7">
                  <a:solidFill>
                    <a:srgbClr val="A0A0A0"/>
                  </a:solidFill>
                  <a:miter lim="800000"/>
                  <a:headEnd/>
                  <a:tailEnd/>
                </a:ln>
                <a:effectLst/>
              </p:spPr>
              <p:txBody>
                <a:bodyPr/>
                <a:lstStyle/>
                <a:p>
                  <a:endParaRPr lang="es-ES"/>
                </a:p>
              </p:txBody>
            </p:sp>
          </p:grpSp>
          <p:grpSp>
            <p:nvGrpSpPr>
              <p:cNvPr id="69808" name="Group 176"/>
              <p:cNvGrpSpPr>
                <a:grpSpLocks/>
              </p:cNvGrpSpPr>
              <p:nvPr/>
            </p:nvGrpSpPr>
            <p:grpSpPr bwMode="auto">
              <a:xfrm>
                <a:off x="0" y="384"/>
                <a:ext cx="1698" cy="384"/>
                <a:chOff x="0" y="384"/>
                <a:chExt cx="1698" cy="384"/>
              </a:xfrm>
            </p:grpSpPr>
            <p:sp>
              <p:nvSpPr>
                <p:cNvPr id="69784" name="Rectangle 152"/>
                <p:cNvSpPr>
                  <a:spLocks noChangeArrowheads="1"/>
                </p:cNvSpPr>
                <p:nvPr/>
              </p:nvSpPr>
              <p:spPr bwMode="auto">
                <a:xfrm>
                  <a:off x="0" y="384"/>
                  <a:ext cx="1698" cy="384"/>
                </a:xfrm>
                <a:prstGeom prst="rect">
                  <a:avLst/>
                </a:prstGeom>
                <a:noFill/>
                <a:ln w="9525">
                  <a:noFill/>
                  <a:miter lim="800000"/>
                  <a:headEnd/>
                  <a:tailEnd/>
                </a:ln>
                <a:effectLst/>
              </p:spPr>
              <p:txBody>
                <a:bodyPr anchor="ctr"/>
                <a:lstStyle/>
                <a:p>
                  <a:r>
                    <a:rPr lang="es-ES" sz="1400">
                      <a:latin typeface="Arial" charset="0"/>
                      <a:cs typeface="Arial" charset="0"/>
                    </a:rPr>
                    <a:t>0 a 50 V</a:t>
                  </a:r>
                  <a:endParaRPr lang="es-ES" sz="1400">
                    <a:cs typeface="Times New Roman" charset="0"/>
                  </a:endParaRPr>
                </a:p>
                <a:p>
                  <a:pPr eaLnBrk="0" hangingPunct="0"/>
                  <a:endParaRPr lang="es-ES" sz="1400">
                    <a:latin typeface="Times New Roman" charset="0"/>
                  </a:endParaRPr>
                </a:p>
              </p:txBody>
            </p:sp>
            <p:sp>
              <p:nvSpPr>
                <p:cNvPr id="69807" name="Rectangle 175"/>
                <p:cNvSpPr>
                  <a:spLocks noChangeArrowheads="1"/>
                </p:cNvSpPr>
                <p:nvPr/>
              </p:nvSpPr>
              <p:spPr bwMode="auto">
                <a:xfrm>
                  <a:off x="0" y="384"/>
                  <a:ext cx="1698" cy="384"/>
                </a:xfrm>
                <a:prstGeom prst="rect">
                  <a:avLst/>
                </a:prstGeom>
                <a:noFill/>
                <a:ln w="7">
                  <a:solidFill>
                    <a:srgbClr val="A0A0A0"/>
                  </a:solidFill>
                  <a:miter lim="800000"/>
                  <a:headEnd/>
                  <a:tailEnd/>
                </a:ln>
                <a:effectLst/>
              </p:spPr>
              <p:txBody>
                <a:bodyPr/>
                <a:lstStyle/>
                <a:p>
                  <a:endParaRPr lang="es-ES"/>
                </a:p>
              </p:txBody>
            </p:sp>
          </p:grpSp>
          <p:grpSp>
            <p:nvGrpSpPr>
              <p:cNvPr id="69810" name="Group 178"/>
              <p:cNvGrpSpPr>
                <a:grpSpLocks/>
              </p:cNvGrpSpPr>
              <p:nvPr/>
            </p:nvGrpSpPr>
            <p:grpSpPr bwMode="auto">
              <a:xfrm>
                <a:off x="1698" y="384"/>
                <a:ext cx="1771" cy="384"/>
                <a:chOff x="1698" y="384"/>
                <a:chExt cx="1771" cy="384"/>
              </a:xfrm>
            </p:grpSpPr>
            <p:sp>
              <p:nvSpPr>
                <p:cNvPr id="69785" name="Rectangle 153"/>
                <p:cNvSpPr>
                  <a:spLocks noChangeArrowheads="1"/>
                </p:cNvSpPr>
                <p:nvPr/>
              </p:nvSpPr>
              <p:spPr bwMode="auto">
                <a:xfrm>
                  <a:off x="1698" y="384"/>
                  <a:ext cx="1771" cy="384"/>
                </a:xfrm>
                <a:prstGeom prst="rect">
                  <a:avLst/>
                </a:prstGeom>
                <a:noFill/>
                <a:ln w="9525">
                  <a:noFill/>
                  <a:miter lim="800000"/>
                  <a:headEnd/>
                  <a:tailEnd/>
                </a:ln>
                <a:effectLst/>
              </p:spPr>
              <p:txBody>
                <a:bodyPr anchor="ctr"/>
                <a:lstStyle/>
                <a:p>
                  <a:r>
                    <a:rPr lang="es-ES" sz="1400">
                      <a:latin typeface="Arial" charset="0"/>
                      <a:cs typeface="Arial" charset="0"/>
                    </a:rPr>
                    <a:t>ninguna</a:t>
                  </a:r>
                  <a:endParaRPr lang="es-ES" sz="1400">
                    <a:cs typeface="Times New Roman" charset="0"/>
                  </a:endParaRPr>
                </a:p>
                <a:p>
                  <a:pPr eaLnBrk="0" hangingPunct="0"/>
                  <a:endParaRPr lang="es-ES" sz="1400">
                    <a:latin typeface="Times New Roman" charset="0"/>
                  </a:endParaRPr>
                </a:p>
              </p:txBody>
            </p:sp>
            <p:sp>
              <p:nvSpPr>
                <p:cNvPr id="69809" name="Rectangle 177"/>
                <p:cNvSpPr>
                  <a:spLocks noChangeArrowheads="1"/>
                </p:cNvSpPr>
                <p:nvPr/>
              </p:nvSpPr>
              <p:spPr bwMode="auto">
                <a:xfrm>
                  <a:off x="1698" y="384"/>
                  <a:ext cx="1771" cy="384"/>
                </a:xfrm>
                <a:prstGeom prst="rect">
                  <a:avLst/>
                </a:prstGeom>
                <a:noFill/>
                <a:ln w="7">
                  <a:solidFill>
                    <a:srgbClr val="A0A0A0"/>
                  </a:solidFill>
                  <a:miter lim="800000"/>
                  <a:headEnd/>
                  <a:tailEnd/>
                </a:ln>
                <a:effectLst/>
              </p:spPr>
              <p:txBody>
                <a:bodyPr/>
                <a:lstStyle/>
                <a:p>
                  <a:endParaRPr lang="es-ES"/>
                </a:p>
              </p:txBody>
            </p:sp>
          </p:grpSp>
          <p:grpSp>
            <p:nvGrpSpPr>
              <p:cNvPr id="69812" name="Group 180"/>
              <p:cNvGrpSpPr>
                <a:grpSpLocks/>
              </p:cNvGrpSpPr>
              <p:nvPr/>
            </p:nvGrpSpPr>
            <p:grpSpPr bwMode="auto">
              <a:xfrm>
                <a:off x="0" y="768"/>
                <a:ext cx="1698" cy="384"/>
                <a:chOff x="0" y="768"/>
                <a:chExt cx="1698" cy="384"/>
              </a:xfrm>
            </p:grpSpPr>
            <p:sp>
              <p:nvSpPr>
                <p:cNvPr id="69786" name="Rectangle 154"/>
                <p:cNvSpPr>
                  <a:spLocks noChangeArrowheads="1"/>
                </p:cNvSpPr>
                <p:nvPr/>
              </p:nvSpPr>
              <p:spPr bwMode="auto">
                <a:xfrm>
                  <a:off x="0" y="768"/>
                  <a:ext cx="1698" cy="384"/>
                </a:xfrm>
                <a:prstGeom prst="rect">
                  <a:avLst/>
                </a:prstGeom>
                <a:noFill/>
                <a:ln w="9525">
                  <a:noFill/>
                  <a:miter lim="800000"/>
                  <a:headEnd/>
                  <a:tailEnd/>
                </a:ln>
                <a:effectLst/>
              </p:spPr>
              <p:txBody>
                <a:bodyPr anchor="ctr"/>
                <a:lstStyle/>
                <a:p>
                  <a:r>
                    <a:rPr lang="es-ES" sz="1400">
                      <a:latin typeface="Arial" charset="0"/>
                      <a:cs typeface="Arial" charset="0"/>
                    </a:rPr>
                    <a:t>más de 50 V. Hasta 1 KV.</a:t>
                  </a:r>
                  <a:endParaRPr lang="es-ES" sz="1400">
                    <a:cs typeface="Times New Roman" charset="0"/>
                  </a:endParaRPr>
                </a:p>
                <a:p>
                  <a:pPr eaLnBrk="0" hangingPunct="0"/>
                  <a:endParaRPr lang="es-ES" sz="1400">
                    <a:latin typeface="Times New Roman" charset="0"/>
                  </a:endParaRPr>
                </a:p>
              </p:txBody>
            </p:sp>
            <p:sp>
              <p:nvSpPr>
                <p:cNvPr id="69811" name="Rectangle 179"/>
                <p:cNvSpPr>
                  <a:spLocks noChangeArrowheads="1"/>
                </p:cNvSpPr>
                <p:nvPr/>
              </p:nvSpPr>
              <p:spPr bwMode="auto">
                <a:xfrm>
                  <a:off x="0" y="768"/>
                  <a:ext cx="1698" cy="384"/>
                </a:xfrm>
                <a:prstGeom prst="rect">
                  <a:avLst/>
                </a:prstGeom>
                <a:noFill/>
                <a:ln w="7">
                  <a:solidFill>
                    <a:srgbClr val="A0A0A0"/>
                  </a:solidFill>
                  <a:miter lim="800000"/>
                  <a:headEnd/>
                  <a:tailEnd/>
                </a:ln>
                <a:effectLst/>
              </p:spPr>
              <p:txBody>
                <a:bodyPr/>
                <a:lstStyle/>
                <a:p>
                  <a:endParaRPr lang="es-ES"/>
                </a:p>
              </p:txBody>
            </p:sp>
          </p:grpSp>
          <p:grpSp>
            <p:nvGrpSpPr>
              <p:cNvPr id="69814" name="Group 182"/>
              <p:cNvGrpSpPr>
                <a:grpSpLocks/>
              </p:cNvGrpSpPr>
              <p:nvPr/>
            </p:nvGrpSpPr>
            <p:grpSpPr bwMode="auto">
              <a:xfrm>
                <a:off x="1698" y="768"/>
                <a:ext cx="1771" cy="384"/>
                <a:chOff x="1698" y="768"/>
                <a:chExt cx="1771" cy="384"/>
              </a:xfrm>
            </p:grpSpPr>
            <p:sp>
              <p:nvSpPr>
                <p:cNvPr id="69787" name="Rectangle 155"/>
                <p:cNvSpPr>
                  <a:spLocks noChangeArrowheads="1"/>
                </p:cNvSpPr>
                <p:nvPr/>
              </p:nvSpPr>
              <p:spPr bwMode="auto">
                <a:xfrm>
                  <a:off x="1698" y="768"/>
                  <a:ext cx="1771" cy="384"/>
                </a:xfrm>
                <a:prstGeom prst="rect">
                  <a:avLst/>
                </a:prstGeom>
                <a:noFill/>
                <a:ln w="9525">
                  <a:noFill/>
                  <a:miter lim="800000"/>
                  <a:headEnd/>
                  <a:tailEnd/>
                </a:ln>
                <a:effectLst/>
              </p:spPr>
              <p:txBody>
                <a:bodyPr anchor="ctr"/>
                <a:lstStyle/>
                <a:p>
                  <a:r>
                    <a:rPr lang="es-ES" sz="1400">
                      <a:latin typeface="Arial" charset="0"/>
                      <a:cs typeface="Arial" charset="0"/>
                    </a:rPr>
                    <a:t>0,80 m</a:t>
                  </a:r>
                  <a:endParaRPr lang="es-ES" sz="1400">
                    <a:cs typeface="Times New Roman" charset="0"/>
                  </a:endParaRPr>
                </a:p>
                <a:p>
                  <a:pPr eaLnBrk="0" hangingPunct="0"/>
                  <a:endParaRPr lang="es-ES" sz="1400">
                    <a:latin typeface="Times New Roman" charset="0"/>
                  </a:endParaRPr>
                </a:p>
              </p:txBody>
            </p:sp>
            <p:sp>
              <p:nvSpPr>
                <p:cNvPr id="69813" name="Rectangle 181"/>
                <p:cNvSpPr>
                  <a:spLocks noChangeArrowheads="1"/>
                </p:cNvSpPr>
                <p:nvPr/>
              </p:nvSpPr>
              <p:spPr bwMode="auto">
                <a:xfrm>
                  <a:off x="1698" y="768"/>
                  <a:ext cx="1771" cy="384"/>
                </a:xfrm>
                <a:prstGeom prst="rect">
                  <a:avLst/>
                </a:prstGeom>
                <a:noFill/>
                <a:ln w="7">
                  <a:solidFill>
                    <a:srgbClr val="A0A0A0"/>
                  </a:solidFill>
                  <a:miter lim="800000"/>
                  <a:headEnd/>
                  <a:tailEnd/>
                </a:ln>
                <a:effectLst/>
              </p:spPr>
              <p:txBody>
                <a:bodyPr/>
                <a:lstStyle/>
                <a:p>
                  <a:endParaRPr lang="es-ES"/>
                </a:p>
              </p:txBody>
            </p:sp>
          </p:grpSp>
          <p:grpSp>
            <p:nvGrpSpPr>
              <p:cNvPr id="69816" name="Group 184"/>
              <p:cNvGrpSpPr>
                <a:grpSpLocks/>
              </p:cNvGrpSpPr>
              <p:nvPr/>
            </p:nvGrpSpPr>
            <p:grpSpPr bwMode="auto">
              <a:xfrm>
                <a:off x="0" y="1152"/>
                <a:ext cx="1698" cy="384"/>
                <a:chOff x="0" y="1152"/>
                <a:chExt cx="1698" cy="384"/>
              </a:xfrm>
            </p:grpSpPr>
            <p:sp>
              <p:nvSpPr>
                <p:cNvPr id="69788" name="Rectangle 156"/>
                <p:cNvSpPr>
                  <a:spLocks noChangeArrowheads="1"/>
                </p:cNvSpPr>
                <p:nvPr/>
              </p:nvSpPr>
              <p:spPr bwMode="auto">
                <a:xfrm>
                  <a:off x="0" y="1152"/>
                  <a:ext cx="1698" cy="384"/>
                </a:xfrm>
                <a:prstGeom prst="rect">
                  <a:avLst/>
                </a:prstGeom>
                <a:noFill/>
                <a:ln w="9525">
                  <a:noFill/>
                  <a:miter lim="800000"/>
                  <a:headEnd/>
                  <a:tailEnd/>
                </a:ln>
                <a:effectLst/>
              </p:spPr>
              <p:txBody>
                <a:bodyPr anchor="ctr"/>
                <a:lstStyle/>
                <a:p>
                  <a:r>
                    <a:rPr lang="es-ES" sz="1400">
                      <a:latin typeface="Arial" charset="0"/>
                      <a:cs typeface="Arial" charset="0"/>
                    </a:rPr>
                    <a:t>más de 1 KV. hasta 33 KV.</a:t>
                  </a:r>
                  <a:endParaRPr lang="es-ES" sz="1400">
                    <a:cs typeface="Times New Roman" charset="0"/>
                  </a:endParaRPr>
                </a:p>
                <a:p>
                  <a:pPr eaLnBrk="0" hangingPunct="0"/>
                  <a:endParaRPr lang="es-ES" sz="1400">
                    <a:latin typeface="Times New Roman" charset="0"/>
                  </a:endParaRPr>
                </a:p>
              </p:txBody>
            </p:sp>
            <p:sp>
              <p:nvSpPr>
                <p:cNvPr id="69815" name="Rectangle 183"/>
                <p:cNvSpPr>
                  <a:spLocks noChangeArrowheads="1"/>
                </p:cNvSpPr>
                <p:nvPr/>
              </p:nvSpPr>
              <p:spPr bwMode="auto">
                <a:xfrm>
                  <a:off x="0" y="1152"/>
                  <a:ext cx="1698" cy="384"/>
                </a:xfrm>
                <a:prstGeom prst="rect">
                  <a:avLst/>
                </a:prstGeom>
                <a:noFill/>
                <a:ln w="7">
                  <a:solidFill>
                    <a:srgbClr val="A0A0A0"/>
                  </a:solidFill>
                  <a:miter lim="800000"/>
                  <a:headEnd/>
                  <a:tailEnd/>
                </a:ln>
                <a:effectLst/>
              </p:spPr>
              <p:txBody>
                <a:bodyPr/>
                <a:lstStyle/>
                <a:p>
                  <a:endParaRPr lang="es-ES"/>
                </a:p>
              </p:txBody>
            </p:sp>
          </p:grpSp>
          <p:grpSp>
            <p:nvGrpSpPr>
              <p:cNvPr id="69818" name="Group 186"/>
              <p:cNvGrpSpPr>
                <a:grpSpLocks/>
              </p:cNvGrpSpPr>
              <p:nvPr/>
            </p:nvGrpSpPr>
            <p:grpSpPr bwMode="auto">
              <a:xfrm>
                <a:off x="1698" y="1152"/>
                <a:ext cx="1771" cy="384"/>
                <a:chOff x="1698" y="1152"/>
                <a:chExt cx="1771" cy="384"/>
              </a:xfrm>
            </p:grpSpPr>
            <p:sp>
              <p:nvSpPr>
                <p:cNvPr id="69789" name="Rectangle 157"/>
                <p:cNvSpPr>
                  <a:spLocks noChangeArrowheads="1"/>
                </p:cNvSpPr>
                <p:nvPr/>
              </p:nvSpPr>
              <p:spPr bwMode="auto">
                <a:xfrm>
                  <a:off x="1698" y="1152"/>
                  <a:ext cx="1771" cy="384"/>
                </a:xfrm>
                <a:prstGeom prst="rect">
                  <a:avLst/>
                </a:prstGeom>
                <a:noFill/>
                <a:ln w="9525">
                  <a:noFill/>
                  <a:miter lim="800000"/>
                  <a:headEnd/>
                  <a:tailEnd/>
                </a:ln>
                <a:effectLst/>
              </p:spPr>
              <p:txBody>
                <a:bodyPr anchor="ctr"/>
                <a:lstStyle/>
                <a:p>
                  <a:r>
                    <a:rPr lang="es-ES" sz="1400">
                      <a:latin typeface="Arial" charset="0"/>
                      <a:cs typeface="Arial" charset="0"/>
                    </a:rPr>
                    <a:t>0,80 m (1)</a:t>
                  </a:r>
                  <a:endParaRPr lang="es-ES" sz="1400">
                    <a:cs typeface="Times New Roman" charset="0"/>
                  </a:endParaRPr>
                </a:p>
                <a:p>
                  <a:pPr eaLnBrk="0" hangingPunct="0"/>
                  <a:endParaRPr lang="es-ES" sz="1400">
                    <a:latin typeface="Times New Roman" charset="0"/>
                  </a:endParaRPr>
                </a:p>
              </p:txBody>
            </p:sp>
            <p:sp>
              <p:nvSpPr>
                <p:cNvPr id="69817" name="Rectangle 185"/>
                <p:cNvSpPr>
                  <a:spLocks noChangeArrowheads="1"/>
                </p:cNvSpPr>
                <p:nvPr/>
              </p:nvSpPr>
              <p:spPr bwMode="auto">
                <a:xfrm>
                  <a:off x="1698" y="1152"/>
                  <a:ext cx="1771" cy="384"/>
                </a:xfrm>
                <a:prstGeom prst="rect">
                  <a:avLst/>
                </a:prstGeom>
                <a:noFill/>
                <a:ln w="7">
                  <a:solidFill>
                    <a:srgbClr val="A0A0A0"/>
                  </a:solidFill>
                  <a:miter lim="800000"/>
                  <a:headEnd/>
                  <a:tailEnd/>
                </a:ln>
                <a:effectLst/>
              </p:spPr>
              <p:txBody>
                <a:bodyPr/>
                <a:lstStyle/>
                <a:p>
                  <a:endParaRPr lang="es-ES"/>
                </a:p>
              </p:txBody>
            </p:sp>
          </p:grpSp>
          <p:grpSp>
            <p:nvGrpSpPr>
              <p:cNvPr id="69820" name="Group 188"/>
              <p:cNvGrpSpPr>
                <a:grpSpLocks/>
              </p:cNvGrpSpPr>
              <p:nvPr/>
            </p:nvGrpSpPr>
            <p:grpSpPr bwMode="auto">
              <a:xfrm>
                <a:off x="0" y="1536"/>
                <a:ext cx="1698" cy="384"/>
                <a:chOff x="0" y="1536"/>
                <a:chExt cx="1698" cy="384"/>
              </a:xfrm>
            </p:grpSpPr>
            <p:sp>
              <p:nvSpPr>
                <p:cNvPr id="69790" name="Rectangle 158"/>
                <p:cNvSpPr>
                  <a:spLocks noChangeArrowheads="1"/>
                </p:cNvSpPr>
                <p:nvPr/>
              </p:nvSpPr>
              <p:spPr bwMode="auto">
                <a:xfrm>
                  <a:off x="0" y="1536"/>
                  <a:ext cx="1698" cy="384"/>
                </a:xfrm>
                <a:prstGeom prst="rect">
                  <a:avLst/>
                </a:prstGeom>
                <a:noFill/>
                <a:ln w="9525">
                  <a:noFill/>
                  <a:miter lim="800000"/>
                  <a:headEnd/>
                  <a:tailEnd/>
                </a:ln>
                <a:effectLst/>
              </p:spPr>
              <p:txBody>
                <a:bodyPr anchor="ctr"/>
                <a:lstStyle/>
                <a:p>
                  <a:r>
                    <a:rPr lang="es-ES" sz="1400">
                      <a:latin typeface="Arial" charset="0"/>
                      <a:cs typeface="Arial" charset="0"/>
                    </a:rPr>
                    <a:t>más de 33 KV. hasta 66 KV.</a:t>
                  </a:r>
                  <a:endParaRPr lang="es-ES" sz="1400">
                    <a:cs typeface="Times New Roman" charset="0"/>
                  </a:endParaRPr>
                </a:p>
                <a:p>
                  <a:pPr eaLnBrk="0" hangingPunct="0"/>
                  <a:endParaRPr lang="es-ES" sz="1400">
                    <a:latin typeface="Times New Roman" charset="0"/>
                  </a:endParaRPr>
                </a:p>
              </p:txBody>
            </p:sp>
            <p:sp>
              <p:nvSpPr>
                <p:cNvPr id="69819" name="Rectangle 187"/>
                <p:cNvSpPr>
                  <a:spLocks noChangeArrowheads="1"/>
                </p:cNvSpPr>
                <p:nvPr/>
              </p:nvSpPr>
              <p:spPr bwMode="auto">
                <a:xfrm>
                  <a:off x="0" y="1536"/>
                  <a:ext cx="1698" cy="384"/>
                </a:xfrm>
                <a:prstGeom prst="rect">
                  <a:avLst/>
                </a:prstGeom>
                <a:noFill/>
                <a:ln w="7">
                  <a:solidFill>
                    <a:srgbClr val="A0A0A0"/>
                  </a:solidFill>
                  <a:miter lim="800000"/>
                  <a:headEnd/>
                  <a:tailEnd/>
                </a:ln>
                <a:effectLst/>
              </p:spPr>
              <p:txBody>
                <a:bodyPr/>
                <a:lstStyle/>
                <a:p>
                  <a:endParaRPr lang="es-ES"/>
                </a:p>
              </p:txBody>
            </p:sp>
          </p:grpSp>
          <p:grpSp>
            <p:nvGrpSpPr>
              <p:cNvPr id="69822" name="Group 190"/>
              <p:cNvGrpSpPr>
                <a:grpSpLocks/>
              </p:cNvGrpSpPr>
              <p:nvPr/>
            </p:nvGrpSpPr>
            <p:grpSpPr bwMode="auto">
              <a:xfrm>
                <a:off x="1698" y="1536"/>
                <a:ext cx="1771" cy="384"/>
                <a:chOff x="1698" y="1536"/>
                <a:chExt cx="1771" cy="384"/>
              </a:xfrm>
            </p:grpSpPr>
            <p:sp>
              <p:nvSpPr>
                <p:cNvPr id="69791" name="Rectangle 159"/>
                <p:cNvSpPr>
                  <a:spLocks noChangeArrowheads="1"/>
                </p:cNvSpPr>
                <p:nvPr/>
              </p:nvSpPr>
              <p:spPr bwMode="auto">
                <a:xfrm>
                  <a:off x="1698" y="1536"/>
                  <a:ext cx="1771" cy="384"/>
                </a:xfrm>
                <a:prstGeom prst="rect">
                  <a:avLst/>
                </a:prstGeom>
                <a:noFill/>
                <a:ln w="9525">
                  <a:noFill/>
                  <a:miter lim="800000"/>
                  <a:headEnd/>
                  <a:tailEnd/>
                </a:ln>
                <a:effectLst/>
              </p:spPr>
              <p:txBody>
                <a:bodyPr anchor="ctr"/>
                <a:lstStyle/>
                <a:p>
                  <a:r>
                    <a:rPr lang="es-ES" sz="1400">
                      <a:latin typeface="Arial" charset="0"/>
                      <a:cs typeface="Arial" charset="0"/>
                    </a:rPr>
                    <a:t>0,90 m</a:t>
                  </a:r>
                  <a:endParaRPr lang="es-ES" sz="1400">
                    <a:cs typeface="Times New Roman" charset="0"/>
                  </a:endParaRPr>
                </a:p>
                <a:p>
                  <a:pPr eaLnBrk="0" hangingPunct="0"/>
                  <a:endParaRPr lang="es-ES" sz="1400">
                    <a:latin typeface="Times New Roman" charset="0"/>
                  </a:endParaRPr>
                </a:p>
              </p:txBody>
            </p:sp>
            <p:sp>
              <p:nvSpPr>
                <p:cNvPr id="69821" name="Rectangle 189"/>
                <p:cNvSpPr>
                  <a:spLocks noChangeArrowheads="1"/>
                </p:cNvSpPr>
                <p:nvPr/>
              </p:nvSpPr>
              <p:spPr bwMode="auto">
                <a:xfrm>
                  <a:off x="1698" y="1536"/>
                  <a:ext cx="1771" cy="384"/>
                </a:xfrm>
                <a:prstGeom prst="rect">
                  <a:avLst/>
                </a:prstGeom>
                <a:noFill/>
                <a:ln w="7">
                  <a:solidFill>
                    <a:srgbClr val="A0A0A0"/>
                  </a:solidFill>
                  <a:miter lim="800000"/>
                  <a:headEnd/>
                  <a:tailEnd/>
                </a:ln>
                <a:effectLst/>
              </p:spPr>
              <p:txBody>
                <a:bodyPr/>
                <a:lstStyle/>
                <a:p>
                  <a:endParaRPr lang="es-ES"/>
                </a:p>
              </p:txBody>
            </p:sp>
          </p:grpSp>
          <p:grpSp>
            <p:nvGrpSpPr>
              <p:cNvPr id="69824" name="Group 192"/>
              <p:cNvGrpSpPr>
                <a:grpSpLocks/>
              </p:cNvGrpSpPr>
              <p:nvPr/>
            </p:nvGrpSpPr>
            <p:grpSpPr bwMode="auto">
              <a:xfrm>
                <a:off x="0" y="1920"/>
                <a:ext cx="1698" cy="384"/>
                <a:chOff x="0" y="1920"/>
                <a:chExt cx="1698" cy="384"/>
              </a:xfrm>
            </p:grpSpPr>
            <p:sp>
              <p:nvSpPr>
                <p:cNvPr id="69792" name="Rectangle 160"/>
                <p:cNvSpPr>
                  <a:spLocks noChangeArrowheads="1"/>
                </p:cNvSpPr>
                <p:nvPr/>
              </p:nvSpPr>
              <p:spPr bwMode="auto">
                <a:xfrm>
                  <a:off x="0" y="1920"/>
                  <a:ext cx="1698" cy="384"/>
                </a:xfrm>
                <a:prstGeom prst="rect">
                  <a:avLst/>
                </a:prstGeom>
                <a:noFill/>
                <a:ln w="9525">
                  <a:noFill/>
                  <a:miter lim="800000"/>
                  <a:headEnd/>
                  <a:tailEnd/>
                </a:ln>
                <a:effectLst/>
              </p:spPr>
              <p:txBody>
                <a:bodyPr anchor="ctr"/>
                <a:lstStyle/>
                <a:p>
                  <a:r>
                    <a:rPr lang="es-ES" sz="1400">
                      <a:latin typeface="Arial" charset="0"/>
                      <a:cs typeface="Arial" charset="0"/>
                    </a:rPr>
                    <a:t>más de 66 KV. hasta 132 KV.</a:t>
                  </a:r>
                  <a:endParaRPr lang="es-ES" sz="1400">
                    <a:cs typeface="Times New Roman" charset="0"/>
                  </a:endParaRPr>
                </a:p>
                <a:p>
                  <a:pPr eaLnBrk="0" hangingPunct="0"/>
                  <a:endParaRPr lang="es-ES" sz="1400">
                    <a:latin typeface="Times New Roman" charset="0"/>
                  </a:endParaRPr>
                </a:p>
              </p:txBody>
            </p:sp>
            <p:sp>
              <p:nvSpPr>
                <p:cNvPr id="69823" name="Rectangle 191"/>
                <p:cNvSpPr>
                  <a:spLocks noChangeArrowheads="1"/>
                </p:cNvSpPr>
                <p:nvPr/>
              </p:nvSpPr>
              <p:spPr bwMode="auto">
                <a:xfrm>
                  <a:off x="0" y="1920"/>
                  <a:ext cx="1698" cy="384"/>
                </a:xfrm>
                <a:prstGeom prst="rect">
                  <a:avLst/>
                </a:prstGeom>
                <a:noFill/>
                <a:ln w="7">
                  <a:solidFill>
                    <a:srgbClr val="A0A0A0"/>
                  </a:solidFill>
                  <a:miter lim="800000"/>
                  <a:headEnd/>
                  <a:tailEnd/>
                </a:ln>
                <a:effectLst/>
              </p:spPr>
              <p:txBody>
                <a:bodyPr/>
                <a:lstStyle/>
                <a:p>
                  <a:endParaRPr lang="es-ES"/>
                </a:p>
              </p:txBody>
            </p:sp>
          </p:grpSp>
          <p:grpSp>
            <p:nvGrpSpPr>
              <p:cNvPr id="69826" name="Group 194"/>
              <p:cNvGrpSpPr>
                <a:grpSpLocks/>
              </p:cNvGrpSpPr>
              <p:nvPr/>
            </p:nvGrpSpPr>
            <p:grpSpPr bwMode="auto">
              <a:xfrm>
                <a:off x="1698" y="1920"/>
                <a:ext cx="1771" cy="384"/>
                <a:chOff x="1698" y="1920"/>
                <a:chExt cx="1771" cy="384"/>
              </a:xfrm>
            </p:grpSpPr>
            <p:sp>
              <p:nvSpPr>
                <p:cNvPr id="69793" name="Rectangle 161"/>
                <p:cNvSpPr>
                  <a:spLocks noChangeArrowheads="1"/>
                </p:cNvSpPr>
                <p:nvPr/>
              </p:nvSpPr>
              <p:spPr bwMode="auto">
                <a:xfrm>
                  <a:off x="1698" y="1920"/>
                  <a:ext cx="1771" cy="384"/>
                </a:xfrm>
                <a:prstGeom prst="rect">
                  <a:avLst/>
                </a:prstGeom>
                <a:noFill/>
                <a:ln w="9525">
                  <a:noFill/>
                  <a:miter lim="800000"/>
                  <a:headEnd/>
                  <a:tailEnd/>
                </a:ln>
                <a:effectLst/>
              </p:spPr>
              <p:txBody>
                <a:bodyPr anchor="ctr"/>
                <a:lstStyle/>
                <a:p>
                  <a:r>
                    <a:rPr lang="es-ES" sz="1400">
                      <a:latin typeface="Arial" charset="0"/>
                      <a:cs typeface="Arial" charset="0"/>
                    </a:rPr>
                    <a:t>1,50 m (2)</a:t>
                  </a:r>
                  <a:endParaRPr lang="es-ES" sz="1400">
                    <a:cs typeface="Times New Roman" charset="0"/>
                  </a:endParaRPr>
                </a:p>
                <a:p>
                  <a:pPr eaLnBrk="0" hangingPunct="0"/>
                  <a:endParaRPr lang="es-ES" sz="1400">
                    <a:latin typeface="Times New Roman" charset="0"/>
                  </a:endParaRPr>
                </a:p>
              </p:txBody>
            </p:sp>
            <p:sp>
              <p:nvSpPr>
                <p:cNvPr id="69825" name="Rectangle 193"/>
                <p:cNvSpPr>
                  <a:spLocks noChangeArrowheads="1"/>
                </p:cNvSpPr>
                <p:nvPr/>
              </p:nvSpPr>
              <p:spPr bwMode="auto">
                <a:xfrm>
                  <a:off x="1698" y="1920"/>
                  <a:ext cx="1771" cy="384"/>
                </a:xfrm>
                <a:prstGeom prst="rect">
                  <a:avLst/>
                </a:prstGeom>
                <a:noFill/>
                <a:ln w="7">
                  <a:solidFill>
                    <a:srgbClr val="A0A0A0"/>
                  </a:solidFill>
                  <a:miter lim="800000"/>
                  <a:headEnd/>
                  <a:tailEnd/>
                </a:ln>
                <a:effectLst/>
              </p:spPr>
              <p:txBody>
                <a:bodyPr/>
                <a:lstStyle/>
                <a:p>
                  <a:endParaRPr lang="es-ES"/>
                </a:p>
              </p:txBody>
            </p:sp>
          </p:grpSp>
          <p:grpSp>
            <p:nvGrpSpPr>
              <p:cNvPr id="69828" name="Group 196"/>
              <p:cNvGrpSpPr>
                <a:grpSpLocks/>
              </p:cNvGrpSpPr>
              <p:nvPr/>
            </p:nvGrpSpPr>
            <p:grpSpPr bwMode="auto">
              <a:xfrm>
                <a:off x="0" y="2304"/>
                <a:ext cx="1698" cy="384"/>
                <a:chOff x="0" y="2304"/>
                <a:chExt cx="1698" cy="384"/>
              </a:xfrm>
            </p:grpSpPr>
            <p:sp>
              <p:nvSpPr>
                <p:cNvPr id="69794" name="Rectangle 162"/>
                <p:cNvSpPr>
                  <a:spLocks noChangeArrowheads="1"/>
                </p:cNvSpPr>
                <p:nvPr/>
              </p:nvSpPr>
              <p:spPr bwMode="auto">
                <a:xfrm>
                  <a:off x="0" y="2304"/>
                  <a:ext cx="1698" cy="384"/>
                </a:xfrm>
                <a:prstGeom prst="rect">
                  <a:avLst/>
                </a:prstGeom>
                <a:noFill/>
                <a:ln w="9525">
                  <a:noFill/>
                  <a:miter lim="800000"/>
                  <a:headEnd/>
                  <a:tailEnd/>
                </a:ln>
                <a:effectLst/>
              </p:spPr>
              <p:txBody>
                <a:bodyPr anchor="ctr"/>
                <a:lstStyle/>
                <a:p>
                  <a:r>
                    <a:rPr lang="es-ES" sz="1400">
                      <a:latin typeface="Arial" charset="0"/>
                      <a:cs typeface="Arial" charset="0"/>
                    </a:rPr>
                    <a:t>más de 132 KV. hasta 150 KV.</a:t>
                  </a:r>
                  <a:endParaRPr lang="es-ES" sz="1400">
                    <a:cs typeface="Times New Roman" charset="0"/>
                  </a:endParaRPr>
                </a:p>
                <a:p>
                  <a:pPr eaLnBrk="0" hangingPunct="0"/>
                  <a:endParaRPr lang="es-ES" sz="1400">
                    <a:latin typeface="Times New Roman" charset="0"/>
                  </a:endParaRPr>
                </a:p>
              </p:txBody>
            </p:sp>
            <p:sp>
              <p:nvSpPr>
                <p:cNvPr id="69827" name="Rectangle 195"/>
                <p:cNvSpPr>
                  <a:spLocks noChangeArrowheads="1"/>
                </p:cNvSpPr>
                <p:nvPr/>
              </p:nvSpPr>
              <p:spPr bwMode="auto">
                <a:xfrm>
                  <a:off x="0" y="2304"/>
                  <a:ext cx="1698" cy="384"/>
                </a:xfrm>
                <a:prstGeom prst="rect">
                  <a:avLst/>
                </a:prstGeom>
                <a:noFill/>
                <a:ln w="7">
                  <a:solidFill>
                    <a:srgbClr val="A0A0A0"/>
                  </a:solidFill>
                  <a:miter lim="800000"/>
                  <a:headEnd/>
                  <a:tailEnd/>
                </a:ln>
                <a:effectLst/>
              </p:spPr>
              <p:txBody>
                <a:bodyPr/>
                <a:lstStyle/>
                <a:p>
                  <a:endParaRPr lang="es-ES"/>
                </a:p>
              </p:txBody>
            </p:sp>
          </p:grpSp>
          <p:grpSp>
            <p:nvGrpSpPr>
              <p:cNvPr id="69830" name="Group 198"/>
              <p:cNvGrpSpPr>
                <a:grpSpLocks/>
              </p:cNvGrpSpPr>
              <p:nvPr/>
            </p:nvGrpSpPr>
            <p:grpSpPr bwMode="auto">
              <a:xfrm>
                <a:off x="1698" y="2304"/>
                <a:ext cx="1771" cy="384"/>
                <a:chOff x="1698" y="2304"/>
                <a:chExt cx="1771" cy="384"/>
              </a:xfrm>
            </p:grpSpPr>
            <p:sp>
              <p:nvSpPr>
                <p:cNvPr id="69795" name="Rectangle 163"/>
                <p:cNvSpPr>
                  <a:spLocks noChangeArrowheads="1"/>
                </p:cNvSpPr>
                <p:nvPr/>
              </p:nvSpPr>
              <p:spPr bwMode="auto">
                <a:xfrm>
                  <a:off x="1698" y="2304"/>
                  <a:ext cx="1771" cy="384"/>
                </a:xfrm>
                <a:prstGeom prst="rect">
                  <a:avLst/>
                </a:prstGeom>
                <a:noFill/>
                <a:ln w="9525">
                  <a:noFill/>
                  <a:miter lim="800000"/>
                  <a:headEnd/>
                  <a:tailEnd/>
                </a:ln>
                <a:effectLst/>
              </p:spPr>
              <p:txBody>
                <a:bodyPr anchor="ctr"/>
                <a:lstStyle/>
                <a:p>
                  <a:r>
                    <a:rPr lang="es-ES" sz="1400">
                      <a:latin typeface="Arial" charset="0"/>
                      <a:cs typeface="Arial" charset="0"/>
                    </a:rPr>
                    <a:t>1,65 m (2)</a:t>
                  </a:r>
                  <a:endParaRPr lang="es-ES" sz="1400">
                    <a:cs typeface="Times New Roman" charset="0"/>
                  </a:endParaRPr>
                </a:p>
                <a:p>
                  <a:pPr eaLnBrk="0" hangingPunct="0"/>
                  <a:endParaRPr lang="es-ES" sz="1400">
                    <a:latin typeface="Times New Roman" charset="0"/>
                  </a:endParaRPr>
                </a:p>
              </p:txBody>
            </p:sp>
            <p:sp>
              <p:nvSpPr>
                <p:cNvPr id="69829" name="Rectangle 197"/>
                <p:cNvSpPr>
                  <a:spLocks noChangeArrowheads="1"/>
                </p:cNvSpPr>
                <p:nvPr/>
              </p:nvSpPr>
              <p:spPr bwMode="auto">
                <a:xfrm>
                  <a:off x="1698" y="2304"/>
                  <a:ext cx="1771" cy="384"/>
                </a:xfrm>
                <a:prstGeom prst="rect">
                  <a:avLst/>
                </a:prstGeom>
                <a:noFill/>
                <a:ln w="7">
                  <a:solidFill>
                    <a:srgbClr val="A0A0A0"/>
                  </a:solidFill>
                  <a:miter lim="800000"/>
                  <a:headEnd/>
                  <a:tailEnd/>
                </a:ln>
                <a:effectLst/>
              </p:spPr>
              <p:txBody>
                <a:bodyPr/>
                <a:lstStyle/>
                <a:p>
                  <a:endParaRPr lang="es-ES"/>
                </a:p>
              </p:txBody>
            </p:sp>
          </p:grpSp>
          <p:grpSp>
            <p:nvGrpSpPr>
              <p:cNvPr id="69832" name="Group 200"/>
              <p:cNvGrpSpPr>
                <a:grpSpLocks/>
              </p:cNvGrpSpPr>
              <p:nvPr/>
            </p:nvGrpSpPr>
            <p:grpSpPr bwMode="auto">
              <a:xfrm>
                <a:off x="0" y="2688"/>
                <a:ext cx="1698" cy="384"/>
                <a:chOff x="0" y="2688"/>
                <a:chExt cx="1698" cy="384"/>
              </a:xfrm>
            </p:grpSpPr>
            <p:sp>
              <p:nvSpPr>
                <p:cNvPr id="69796" name="Rectangle 164"/>
                <p:cNvSpPr>
                  <a:spLocks noChangeArrowheads="1"/>
                </p:cNvSpPr>
                <p:nvPr/>
              </p:nvSpPr>
              <p:spPr bwMode="auto">
                <a:xfrm>
                  <a:off x="0" y="2688"/>
                  <a:ext cx="1698" cy="384"/>
                </a:xfrm>
                <a:prstGeom prst="rect">
                  <a:avLst/>
                </a:prstGeom>
                <a:noFill/>
                <a:ln w="9525">
                  <a:noFill/>
                  <a:miter lim="800000"/>
                  <a:headEnd/>
                  <a:tailEnd/>
                </a:ln>
                <a:effectLst/>
              </p:spPr>
              <p:txBody>
                <a:bodyPr anchor="ctr"/>
                <a:lstStyle/>
                <a:p>
                  <a:r>
                    <a:rPr lang="es-ES" sz="1400">
                      <a:latin typeface="Arial" charset="0"/>
                      <a:cs typeface="Arial" charset="0"/>
                    </a:rPr>
                    <a:t>más de 150 KV. hasta 220 KV.</a:t>
                  </a:r>
                  <a:endParaRPr lang="es-ES" sz="1400">
                    <a:cs typeface="Times New Roman" charset="0"/>
                  </a:endParaRPr>
                </a:p>
                <a:p>
                  <a:pPr eaLnBrk="0" hangingPunct="0"/>
                  <a:endParaRPr lang="es-ES" sz="1400">
                    <a:latin typeface="Times New Roman" charset="0"/>
                  </a:endParaRPr>
                </a:p>
              </p:txBody>
            </p:sp>
            <p:sp>
              <p:nvSpPr>
                <p:cNvPr id="69831" name="Rectangle 199"/>
                <p:cNvSpPr>
                  <a:spLocks noChangeArrowheads="1"/>
                </p:cNvSpPr>
                <p:nvPr/>
              </p:nvSpPr>
              <p:spPr bwMode="auto">
                <a:xfrm>
                  <a:off x="0" y="2688"/>
                  <a:ext cx="1698" cy="384"/>
                </a:xfrm>
                <a:prstGeom prst="rect">
                  <a:avLst/>
                </a:prstGeom>
                <a:noFill/>
                <a:ln w="7">
                  <a:solidFill>
                    <a:srgbClr val="A0A0A0"/>
                  </a:solidFill>
                  <a:miter lim="800000"/>
                  <a:headEnd/>
                  <a:tailEnd/>
                </a:ln>
                <a:effectLst/>
              </p:spPr>
              <p:txBody>
                <a:bodyPr/>
                <a:lstStyle/>
                <a:p>
                  <a:endParaRPr lang="es-ES"/>
                </a:p>
              </p:txBody>
            </p:sp>
          </p:grpSp>
          <p:grpSp>
            <p:nvGrpSpPr>
              <p:cNvPr id="69834" name="Group 202"/>
              <p:cNvGrpSpPr>
                <a:grpSpLocks/>
              </p:cNvGrpSpPr>
              <p:nvPr/>
            </p:nvGrpSpPr>
            <p:grpSpPr bwMode="auto">
              <a:xfrm>
                <a:off x="1698" y="2688"/>
                <a:ext cx="1771" cy="384"/>
                <a:chOff x="1698" y="2688"/>
                <a:chExt cx="1771" cy="384"/>
              </a:xfrm>
            </p:grpSpPr>
            <p:sp>
              <p:nvSpPr>
                <p:cNvPr id="69797" name="Rectangle 165"/>
                <p:cNvSpPr>
                  <a:spLocks noChangeArrowheads="1"/>
                </p:cNvSpPr>
                <p:nvPr/>
              </p:nvSpPr>
              <p:spPr bwMode="auto">
                <a:xfrm>
                  <a:off x="1698" y="2688"/>
                  <a:ext cx="1771" cy="384"/>
                </a:xfrm>
                <a:prstGeom prst="rect">
                  <a:avLst/>
                </a:prstGeom>
                <a:noFill/>
                <a:ln w="9525">
                  <a:noFill/>
                  <a:miter lim="800000"/>
                  <a:headEnd/>
                  <a:tailEnd/>
                </a:ln>
                <a:effectLst/>
              </p:spPr>
              <p:txBody>
                <a:bodyPr anchor="ctr"/>
                <a:lstStyle/>
                <a:p>
                  <a:r>
                    <a:rPr lang="es-ES" sz="1400">
                      <a:latin typeface="Arial" charset="0"/>
                      <a:cs typeface="Arial" charset="0"/>
                    </a:rPr>
                    <a:t>2,10 m (2)</a:t>
                  </a:r>
                  <a:endParaRPr lang="es-ES" sz="1400">
                    <a:cs typeface="Times New Roman" charset="0"/>
                  </a:endParaRPr>
                </a:p>
                <a:p>
                  <a:pPr eaLnBrk="0" hangingPunct="0"/>
                  <a:endParaRPr lang="es-ES" sz="1400">
                    <a:latin typeface="Times New Roman" charset="0"/>
                  </a:endParaRPr>
                </a:p>
              </p:txBody>
            </p:sp>
            <p:sp>
              <p:nvSpPr>
                <p:cNvPr id="69833" name="Rectangle 201"/>
                <p:cNvSpPr>
                  <a:spLocks noChangeArrowheads="1"/>
                </p:cNvSpPr>
                <p:nvPr/>
              </p:nvSpPr>
              <p:spPr bwMode="auto">
                <a:xfrm>
                  <a:off x="1698" y="2688"/>
                  <a:ext cx="1771" cy="384"/>
                </a:xfrm>
                <a:prstGeom prst="rect">
                  <a:avLst/>
                </a:prstGeom>
                <a:noFill/>
                <a:ln w="7">
                  <a:solidFill>
                    <a:srgbClr val="A0A0A0"/>
                  </a:solidFill>
                  <a:miter lim="800000"/>
                  <a:headEnd/>
                  <a:tailEnd/>
                </a:ln>
                <a:effectLst/>
              </p:spPr>
              <p:txBody>
                <a:bodyPr/>
                <a:lstStyle/>
                <a:p>
                  <a:endParaRPr lang="es-ES"/>
                </a:p>
              </p:txBody>
            </p:sp>
          </p:grpSp>
          <p:grpSp>
            <p:nvGrpSpPr>
              <p:cNvPr id="69836" name="Group 204"/>
              <p:cNvGrpSpPr>
                <a:grpSpLocks/>
              </p:cNvGrpSpPr>
              <p:nvPr/>
            </p:nvGrpSpPr>
            <p:grpSpPr bwMode="auto">
              <a:xfrm>
                <a:off x="0" y="3072"/>
                <a:ext cx="1698" cy="384"/>
                <a:chOff x="0" y="3072"/>
                <a:chExt cx="1698" cy="384"/>
              </a:xfrm>
            </p:grpSpPr>
            <p:sp>
              <p:nvSpPr>
                <p:cNvPr id="69798" name="Rectangle 166"/>
                <p:cNvSpPr>
                  <a:spLocks noChangeArrowheads="1"/>
                </p:cNvSpPr>
                <p:nvPr/>
              </p:nvSpPr>
              <p:spPr bwMode="auto">
                <a:xfrm>
                  <a:off x="0" y="3072"/>
                  <a:ext cx="1698" cy="384"/>
                </a:xfrm>
                <a:prstGeom prst="rect">
                  <a:avLst/>
                </a:prstGeom>
                <a:noFill/>
                <a:ln w="9525">
                  <a:noFill/>
                  <a:miter lim="800000"/>
                  <a:headEnd/>
                  <a:tailEnd/>
                </a:ln>
                <a:effectLst/>
              </p:spPr>
              <p:txBody>
                <a:bodyPr anchor="ctr"/>
                <a:lstStyle/>
                <a:p>
                  <a:r>
                    <a:rPr lang="es-ES" sz="1400">
                      <a:latin typeface="Arial" charset="0"/>
                      <a:cs typeface="Arial" charset="0"/>
                    </a:rPr>
                    <a:t>más de 220 KV. hasta 330 KV.</a:t>
                  </a:r>
                  <a:endParaRPr lang="es-ES" sz="1400">
                    <a:cs typeface="Times New Roman" charset="0"/>
                  </a:endParaRPr>
                </a:p>
                <a:p>
                  <a:pPr eaLnBrk="0" hangingPunct="0"/>
                  <a:endParaRPr lang="es-ES" sz="1400">
                    <a:latin typeface="Times New Roman" charset="0"/>
                  </a:endParaRPr>
                </a:p>
              </p:txBody>
            </p:sp>
            <p:sp>
              <p:nvSpPr>
                <p:cNvPr id="69835" name="Rectangle 203"/>
                <p:cNvSpPr>
                  <a:spLocks noChangeArrowheads="1"/>
                </p:cNvSpPr>
                <p:nvPr/>
              </p:nvSpPr>
              <p:spPr bwMode="auto">
                <a:xfrm>
                  <a:off x="0" y="3072"/>
                  <a:ext cx="1698" cy="384"/>
                </a:xfrm>
                <a:prstGeom prst="rect">
                  <a:avLst/>
                </a:prstGeom>
                <a:noFill/>
                <a:ln w="7">
                  <a:solidFill>
                    <a:srgbClr val="A0A0A0"/>
                  </a:solidFill>
                  <a:miter lim="800000"/>
                  <a:headEnd/>
                  <a:tailEnd/>
                </a:ln>
                <a:effectLst/>
              </p:spPr>
              <p:txBody>
                <a:bodyPr/>
                <a:lstStyle/>
                <a:p>
                  <a:endParaRPr lang="es-ES"/>
                </a:p>
              </p:txBody>
            </p:sp>
          </p:grpSp>
          <p:grpSp>
            <p:nvGrpSpPr>
              <p:cNvPr id="69838" name="Group 206"/>
              <p:cNvGrpSpPr>
                <a:grpSpLocks/>
              </p:cNvGrpSpPr>
              <p:nvPr/>
            </p:nvGrpSpPr>
            <p:grpSpPr bwMode="auto">
              <a:xfrm>
                <a:off x="1698" y="3072"/>
                <a:ext cx="1771" cy="384"/>
                <a:chOff x="1698" y="3072"/>
                <a:chExt cx="1771" cy="384"/>
              </a:xfrm>
            </p:grpSpPr>
            <p:sp>
              <p:nvSpPr>
                <p:cNvPr id="69799" name="Rectangle 167"/>
                <p:cNvSpPr>
                  <a:spLocks noChangeArrowheads="1"/>
                </p:cNvSpPr>
                <p:nvPr/>
              </p:nvSpPr>
              <p:spPr bwMode="auto">
                <a:xfrm>
                  <a:off x="1698" y="3072"/>
                  <a:ext cx="1771" cy="384"/>
                </a:xfrm>
                <a:prstGeom prst="rect">
                  <a:avLst/>
                </a:prstGeom>
                <a:noFill/>
                <a:ln w="9525">
                  <a:noFill/>
                  <a:miter lim="800000"/>
                  <a:headEnd/>
                  <a:tailEnd/>
                </a:ln>
                <a:effectLst/>
              </p:spPr>
              <p:txBody>
                <a:bodyPr anchor="ctr"/>
                <a:lstStyle/>
                <a:p>
                  <a:r>
                    <a:rPr lang="es-ES" sz="1400">
                      <a:latin typeface="Arial" charset="0"/>
                      <a:cs typeface="Arial" charset="0"/>
                    </a:rPr>
                    <a:t>2,90 m (2)</a:t>
                  </a:r>
                  <a:endParaRPr lang="es-ES" sz="1400">
                    <a:cs typeface="Times New Roman" charset="0"/>
                  </a:endParaRPr>
                </a:p>
                <a:p>
                  <a:pPr eaLnBrk="0" hangingPunct="0"/>
                  <a:endParaRPr lang="es-ES" sz="1400">
                    <a:latin typeface="Times New Roman" charset="0"/>
                  </a:endParaRPr>
                </a:p>
              </p:txBody>
            </p:sp>
            <p:sp>
              <p:nvSpPr>
                <p:cNvPr id="69837" name="Rectangle 205"/>
                <p:cNvSpPr>
                  <a:spLocks noChangeArrowheads="1"/>
                </p:cNvSpPr>
                <p:nvPr/>
              </p:nvSpPr>
              <p:spPr bwMode="auto">
                <a:xfrm>
                  <a:off x="1698" y="3072"/>
                  <a:ext cx="1771" cy="384"/>
                </a:xfrm>
                <a:prstGeom prst="rect">
                  <a:avLst/>
                </a:prstGeom>
                <a:noFill/>
                <a:ln w="7">
                  <a:solidFill>
                    <a:srgbClr val="A0A0A0"/>
                  </a:solidFill>
                  <a:miter lim="800000"/>
                  <a:headEnd/>
                  <a:tailEnd/>
                </a:ln>
                <a:effectLst/>
              </p:spPr>
              <p:txBody>
                <a:bodyPr/>
                <a:lstStyle/>
                <a:p>
                  <a:endParaRPr lang="es-ES"/>
                </a:p>
              </p:txBody>
            </p:sp>
          </p:grpSp>
          <p:grpSp>
            <p:nvGrpSpPr>
              <p:cNvPr id="69840" name="Group 208"/>
              <p:cNvGrpSpPr>
                <a:grpSpLocks/>
              </p:cNvGrpSpPr>
              <p:nvPr/>
            </p:nvGrpSpPr>
            <p:grpSpPr bwMode="auto">
              <a:xfrm>
                <a:off x="0" y="3456"/>
                <a:ext cx="1698" cy="384"/>
                <a:chOff x="0" y="3456"/>
                <a:chExt cx="1698" cy="384"/>
              </a:xfrm>
            </p:grpSpPr>
            <p:sp>
              <p:nvSpPr>
                <p:cNvPr id="69800" name="Rectangle 168"/>
                <p:cNvSpPr>
                  <a:spLocks noChangeArrowheads="1"/>
                </p:cNvSpPr>
                <p:nvPr/>
              </p:nvSpPr>
              <p:spPr bwMode="auto">
                <a:xfrm>
                  <a:off x="0" y="3456"/>
                  <a:ext cx="1698" cy="384"/>
                </a:xfrm>
                <a:prstGeom prst="rect">
                  <a:avLst/>
                </a:prstGeom>
                <a:noFill/>
                <a:ln w="9525">
                  <a:noFill/>
                  <a:miter lim="800000"/>
                  <a:headEnd/>
                  <a:tailEnd/>
                </a:ln>
                <a:effectLst/>
              </p:spPr>
              <p:txBody>
                <a:bodyPr anchor="ctr"/>
                <a:lstStyle/>
                <a:p>
                  <a:r>
                    <a:rPr lang="es-AR" sz="1400">
                      <a:latin typeface="Arial" charset="0"/>
                      <a:cs typeface="Arial" charset="0"/>
                    </a:rPr>
                    <a:t>más de 330 KV. hasta 500 KV.</a:t>
                  </a:r>
                  <a:endParaRPr lang="es-AR" sz="1400">
                    <a:cs typeface="Times New Roman" charset="0"/>
                  </a:endParaRPr>
                </a:p>
                <a:p>
                  <a:pPr eaLnBrk="0" hangingPunct="0"/>
                  <a:endParaRPr lang="es-AR" sz="1400">
                    <a:latin typeface="Times New Roman" charset="0"/>
                  </a:endParaRPr>
                </a:p>
              </p:txBody>
            </p:sp>
            <p:sp>
              <p:nvSpPr>
                <p:cNvPr id="69839" name="Rectangle 207"/>
                <p:cNvSpPr>
                  <a:spLocks noChangeArrowheads="1"/>
                </p:cNvSpPr>
                <p:nvPr/>
              </p:nvSpPr>
              <p:spPr bwMode="auto">
                <a:xfrm>
                  <a:off x="0" y="3456"/>
                  <a:ext cx="1698" cy="384"/>
                </a:xfrm>
                <a:prstGeom prst="rect">
                  <a:avLst/>
                </a:prstGeom>
                <a:noFill/>
                <a:ln w="7">
                  <a:solidFill>
                    <a:srgbClr val="A0A0A0"/>
                  </a:solidFill>
                  <a:miter lim="800000"/>
                  <a:headEnd/>
                  <a:tailEnd/>
                </a:ln>
                <a:effectLst/>
              </p:spPr>
              <p:txBody>
                <a:bodyPr/>
                <a:lstStyle/>
                <a:p>
                  <a:endParaRPr lang="es-ES"/>
                </a:p>
              </p:txBody>
            </p:sp>
          </p:grpSp>
          <p:grpSp>
            <p:nvGrpSpPr>
              <p:cNvPr id="69842" name="Group 210"/>
              <p:cNvGrpSpPr>
                <a:grpSpLocks/>
              </p:cNvGrpSpPr>
              <p:nvPr/>
            </p:nvGrpSpPr>
            <p:grpSpPr bwMode="auto">
              <a:xfrm>
                <a:off x="1698" y="3456"/>
                <a:ext cx="1771" cy="384"/>
                <a:chOff x="1698" y="3456"/>
                <a:chExt cx="1771" cy="384"/>
              </a:xfrm>
            </p:grpSpPr>
            <p:sp>
              <p:nvSpPr>
                <p:cNvPr id="69801" name="Rectangle 169"/>
                <p:cNvSpPr>
                  <a:spLocks noChangeArrowheads="1"/>
                </p:cNvSpPr>
                <p:nvPr/>
              </p:nvSpPr>
              <p:spPr bwMode="auto">
                <a:xfrm>
                  <a:off x="1698" y="3456"/>
                  <a:ext cx="1771" cy="384"/>
                </a:xfrm>
                <a:prstGeom prst="rect">
                  <a:avLst/>
                </a:prstGeom>
                <a:noFill/>
                <a:ln w="9525">
                  <a:noFill/>
                  <a:miter lim="800000"/>
                  <a:headEnd/>
                  <a:tailEnd/>
                </a:ln>
                <a:effectLst/>
              </p:spPr>
              <p:txBody>
                <a:bodyPr anchor="ctr"/>
                <a:lstStyle/>
                <a:p>
                  <a:r>
                    <a:rPr lang="es-AR" sz="1400">
                      <a:latin typeface="Arial" charset="0"/>
                      <a:cs typeface="Arial" charset="0"/>
                    </a:rPr>
                    <a:t>3,60 m (2) </a:t>
                  </a:r>
                  <a:endParaRPr lang="es-AR" sz="1400">
                    <a:cs typeface="Times New Roman" charset="0"/>
                  </a:endParaRPr>
                </a:p>
                <a:p>
                  <a:pPr eaLnBrk="0" hangingPunct="0"/>
                  <a:endParaRPr lang="es-AR" sz="1400">
                    <a:latin typeface="Times New Roman" charset="0"/>
                  </a:endParaRPr>
                </a:p>
              </p:txBody>
            </p:sp>
            <p:sp>
              <p:nvSpPr>
                <p:cNvPr id="69841" name="Rectangle 209"/>
                <p:cNvSpPr>
                  <a:spLocks noChangeArrowheads="1"/>
                </p:cNvSpPr>
                <p:nvPr/>
              </p:nvSpPr>
              <p:spPr bwMode="auto">
                <a:xfrm>
                  <a:off x="1698" y="3456"/>
                  <a:ext cx="1771" cy="384"/>
                </a:xfrm>
                <a:prstGeom prst="rect">
                  <a:avLst/>
                </a:prstGeom>
                <a:noFill/>
                <a:ln w="7">
                  <a:solidFill>
                    <a:srgbClr val="A0A0A0"/>
                  </a:solidFill>
                  <a:miter lim="800000"/>
                  <a:headEnd/>
                  <a:tailEnd/>
                </a:ln>
                <a:effectLst/>
              </p:spPr>
              <p:txBody>
                <a:bodyPr/>
                <a:lstStyle/>
                <a:p>
                  <a:endParaRPr lang="es-ES"/>
                </a:p>
              </p:txBody>
            </p:sp>
          </p:grpSp>
          <p:grpSp>
            <p:nvGrpSpPr>
              <p:cNvPr id="69844" name="Group 212"/>
              <p:cNvGrpSpPr>
                <a:grpSpLocks/>
              </p:cNvGrpSpPr>
              <p:nvPr/>
            </p:nvGrpSpPr>
            <p:grpSpPr bwMode="auto">
              <a:xfrm>
                <a:off x="0" y="3840"/>
                <a:ext cx="3469" cy="768"/>
                <a:chOff x="0" y="3840"/>
                <a:chExt cx="3469" cy="768"/>
              </a:xfrm>
            </p:grpSpPr>
            <p:sp>
              <p:nvSpPr>
                <p:cNvPr id="69802" name="Rectangle 170"/>
                <p:cNvSpPr>
                  <a:spLocks noChangeArrowheads="1"/>
                </p:cNvSpPr>
                <p:nvPr/>
              </p:nvSpPr>
              <p:spPr bwMode="auto">
                <a:xfrm>
                  <a:off x="0" y="3840"/>
                  <a:ext cx="3469" cy="768"/>
                </a:xfrm>
                <a:prstGeom prst="rect">
                  <a:avLst/>
                </a:prstGeom>
                <a:noFill/>
                <a:ln w="9525">
                  <a:noFill/>
                  <a:miter lim="800000"/>
                  <a:headEnd/>
                  <a:tailEnd/>
                </a:ln>
                <a:effectLst/>
              </p:spPr>
              <p:txBody>
                <a:bodyPr anchor="ctr"/>
                <a:lstStyle/>
                <a:p>
                  <a:pPr algn="just">
                    <a:tabLst>
                      <a:tab pos="-28575" algn="l"/>
                    </a:tabLst>
                  </a:pPr>
                  <a:r>
                    <a:rPr lang="es-MX" sz="1200">
                      <a:latin typeface="Arial" charset="0"/>
                      <a:cs typeface="Arial" charset="0"/>
                    </a:rPr>
                    <a:t>1</a:t>
                  </a:r>
                  <a:r>
                    <a:rPr lang="es-ES" sz="1200">
                      <a:latin typeface="Arial" charset="0"/>
                      <a:cs typeface="Arial" charset="0"/>
                    </a:rPr>
                    <a:t>)</a:t>
                  </a:r>
                  <a:r>
                    <a:rPr lang="es-ES" sz="1200">
                      <a:latin typeface="Arial" charset="0"/>
                      <a:cs typeface="Times New Roman" charset="0"/>
                    </a:rPr>
                    <a:t> </a:t>
                  </a:r>
                  <a:r>
                    <a:rPr lang="es-ES" sz="1200">
                      <a:latin typeface="Arial" charset="0"/>
                      <a:cs typeface="Arial" charset="0"/>
                    </a:rPr>
                    <a:t>Estas distancias pueden reducirse a 0,60 m, por colocación sobre los objetos con tensión de pantallas aislantes de adecuado nivel de aislación y cuando no existan rejas metálicas conectadas a tierra que se interpongan entre el elemento con tensión y los operarios.</a:t>
                  </a:r>
                  <a:endParaRPr lang="es-ES" sz="1200">
                    <a:latin typeface="Arial" charset="0"/>
                    <a:cs typeface="Times New Roman" charset="0"/>
                  </a:endParaRPr>
                </a:p>
                <a:p>
                  <a:pPr algn="just" eaLnBrk="0" hangingPunct="0">
                    <a:tabLst>
                      <a:tab pos="-28575" algn="l"/>
                    </a:tabLst>
                  </a:pPr>
                  <a:r>
                    <a:rPr lang="es-ES" sz="1200">
                      <a:latin typeface="Arial" charset="0"/>
                      <a:cs typeface="Arial" charset="0"/>
                    </a:rPr>
                    <a:t>(2)</a:t>
                  </a:r>
                  <a:r>
                    <a:rPr lang="es-ES" sz="1200">
                      <a:latin typeface="Arial" charset="0"/>
                      <a:cs typeface="Times New Roman" charset="0"/>
                    </a:rPr>
                    <a:t>  </a:t>
                  </a:r>
                  <a:r>
                    <a:rPr lang="es-ES" sz="1200">
                      <a:latin typeface="Arial" charset="0"/>
                      <a:cs typeface="Arial" charset="0"/>
                    </a:rPr>
                    <a:t>Para trabajos a distancia, no se tendrá en cuenta para trabajos a potencial.</a:t>
                  </a:r>
                  <a:r>
                    <a:rPr lang="es-ES" sz="1400">
                      <a:latin typeface="Arial" charset="0"/>
                      <a:cs typeface="Arial" charset="0"/>
                    </a:rPr>
                    <a:t> </a:t>
                  </a:r>
                  <a:endParaRPr lang="es-ES" sz="1400">
                    <a:cs typeface="Times New Roman" charset="0"/>
                  </a:endParaRPr>
                </a:p>
                <a:p>
                  <a:pPr algn="just" eaLnBrk="0" hangingPunct="0">
                    <a:tabLst>
                      <a:tab pos="-28575" algn="l"/>
                    </a:tabLst>
                  </a:pPr>
                  <a:endParaRPr lang="es-ES" sz="1400">
                    <a:latin typeface="Times New Roman" charset="0"/>
                  </a:endParaRPr>
                </a:p>
              </p:txBody>
            </p:sp>
            <p:sp>
              <p:nvSpPr>
                <p:cNvPr id="69843" name="Rectangle 211"/>
                <p:cNvSpPr>
                  <a:spLocks noChangeArrowheads="1"/>
                </p:cNvSpPr>
                <p:nvPr/>
              </p:nvSpPr>
              <p:spPr bwMode="auto">
                <a:xfrm>
                  <a:off x="0" y="3840"/>
                  <a:ext cx="3469" cy="768"/>
                </a:xfrm>
                <a:prstGeom prst="rect">
                  <a:avLst/>
                </a:prstGeom>
                <a:noFill/>
                <a:ln w="7">
                  <a:solidFill>
                    <a:srgbClr val="A0A0A0"/>
                  </a:solidFill>
                  <a:miter lim="800000"/>
                  <a:headEnd/>
                  <a:tailEnd/>
                </a:ln>
                <a:effectLst/>
              </p:spPr>
              <p:txBody>
                <a:bodyPr/>
                <a:lstStyle/>
                <a:p>
                  <a:endParaRPr lang="es-ES"/>
                </a:p>
              </p:txBody>
            </p:sp>
          </p:grpSp>
        </p:grpSp>
        <p:sp>
          <p:nvSpPr>
            <p:cNvPr id="69846" name="Rectangle 214"/>
            <p:cNvSpPr>
              <a:spLocks noChangeArrowheads="1"/>
            </p:cNvSpPr>
            <p:nvPr/>
          </p:nvSpPr>
          <p:spPr bwMode="auto">
            <a:xfrm>
              <a:off x="-3" y="-3"/>
              <a:ext cx="3475" cy="4614"/>
            </a:xfrm>
            <a:prstGeom prst="rect">
              <a:avLst/>
            </a:prstGeom>
            <a:noFill/>
            <a:ln w="11112">
              <a:solidFill>
                <a:srgbClr val="A0A0A0"/>
              </a:solidFill>
              <a:miter lim="800000"/>
              <a:headEnd/>
              <a:tailEnd/>
            </a:ln>
            <a:effectLst/>
          </p:spPr>
          <p:txBody>
            <a:bodyPr/>
            <a:lstStyle/>
            <a:p>
              <a:endParaRPr lang="es-ES"/>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2" name="Rectangle 6"/>
          <p:cNvSpPr>
            <a:spLocks noChangeArrowheads="1"/>
          </p:cNvSpPr>
          <p:nvPr/>
        </p:nvSpPr>
        <p:spPr bwMode="auto">
          <a:xfrm>
            <a:off x="304800" y="609600"/>
            <a:ext cx="8534400" cy="6096000"/>
          </a:xfrm>
          <a:prstGeom prst="rect">
            <a:avLst/>
          </a:prstGeom>
          <a:solidFill>
            <a:srgbClr val="DDDDDD"/>
          </a:solidFill>
          <a:ln w="9525">
            <a:noFill/>
            <a:miter lim="800000"/>
            <a:headEnd/>
            <a:tailEnd/>
          </a:ln>
          <a:effectLst/>
        </p:spPr>
        <p:txBody>
          <a:bodyPr wrap="none" anchor="ctr"/>
          <a:lstStyle/>
          <a:p>
            <a:endParaRPr lang="es-ES"/>
          </a:p>
        </p:txBody>
      </p:sp>
      <p:sp>
        <p:nvSpPr>
          <p:cNvPr id="70658" name="Rectangle 2"/>
          <p:cNvSpPr>
            <a:spLocks noChangeArrowheads="1"/>
          </p:cNvSpPr>
          <p:nvPr/>
        </p:nvSpPr>
        <p:spPr bwMode="auto">
          <a:xfrm>
            <a:off x="457200" y="152400"/>
            <a:ext cx="8686800" cy="366713"/>
          </a:xfrm>
          <a:prstGeom prst="rect">
            <a:avLst/>
          </a:prstGeom>
          <a:noFill/>
          <a:ln w="9525">
            <a:noFill/>
            <a:miter lim="800000"/>
            <a:headEnd/>
            <a:tailEnd/>
          </a:ln>
          <a:effectLst/>
        </p:spPr>
        <p:txBody>
          <a:bodyPr>
            <a:spAutoFit/>
          </a:bodyPr>
          <a:lstStyle/>
          <a:p>
            <a:pPr>
              <a:lnSpc>
                <a:spcPct val="75000"/>
              </a:lnSpc>
              <a:spcBef>
                <a:spcPct val="50000"/>
              </a:spcBef>
            </a:pPr>
            <a:r>
              <a:rPr lang="es-MX" sz="2400">
                <a:latin typeface="Arial Black" pitchFamily="34" charset="0"/>
                <a:cs typeface="Times New Roman" charset="0"/>
              </a:rPr>
              <a:t>RIESGO ELECTRICO </a:t>
            </a:r>
            <a:r>
              <a:rPr lang="es-MX" sz="1400">
                <a:solidFill>
                  <a:srgbClr val="D64430"/>
                </a:solidFill>
                <a:latin typeface="Arial Black" pitchFamily="34" charset="0"/>
                <a:cs typeface="Times New Roman" charset="0"/>
              </a:rPr>
              <a:t>PREVENCION DE RIESGOS ELECTRICOS</a:t>
            </a:r>
          </a:p>
        </p:txBody>
      </p:sp>
      <p:sp>
        <p:nvSpPr>
          <p:cNvPr id="70660" name="Rectangle 4"/>
          <p:cNvSpPr>
            <a:spLocks noChangeArrowheads="1"/>
          </p:cNvSpPr>
          <p:nvPr/>
        </p:nvSpPr>
        <p:spPr bwMode="auto">
          <a:xfrm>
            <a:off x="304800" y="457200"/>
            <a:ext cx="8534400" cy="5410200"/>
          </a:xfrm>
          <a:prstGeom prst="rect">
            <a:avLst/>
          </a:prstGeom>
          <a:noFill/>
          <a:ln w="9525">
            <a:noFill/>
            <a:miter lim="800000"/>
            <a:headEnd/>
            <a:tailEnd/>
          </a:ln>
          <a:effectLst/>
        </p:spPr>
        <p:txBody>
          <a:bodyPr/>
          <a:lstStyle/>
          <a:p>
            <a:pPr marL="342900" indent="-342900" algn="l">
              <a:lnSpc>
                <a:spcPct val="90000"/>
              </a:lnSpc>
              <a:spcBef>
                <a:spcPct val="20000"/>
              </a:spcBef>
              <a:buFontTx/>
              <a:buChar char="•"/>
            </a:pPr>
            <a:endParaRPr lang="es-ES_tradnl" sz="1200">
              <a:solidFill>
                <a:srgbClr val="003399"/>
              </a:solidFill>
              <a:latin typeface="Times New Roman" charset="0"/>
            </a:endParaRPr>
          </a:p>
          <a:p>
            <a:pPr marL="342900" indent="-342900" algn="l">
              <a:lnSpc>
                <a:spcPct val="90000"/>
              </a:lnSpc>
              <a:spcBef>
                <a:spcPct val="20000"/>
              </a:spcBef>
              <a:buFontTx/>
              <a:buChar char="•"/>
            </a:pPr>
            <a:r>
              <a:rPr lang="es-ES_tradnl" sz="1200">
                <a:solidFill>
                  <a:srgbClr val="003399"/>
                </a:solidFill>
              </a:rPr>
              <a:t>CONSIDERAR QUE TODOS LOS CIRCUITOS LLEVAN CORRIENTE HASTA QUE SE DEMUESTRE LO CONTRARIO</a:t>
            </a:r>
          </a:p>
          <a:p>
            <a:pPr marL="342900" indent="-342900" algn="l">
              <a:lnSpc>
                <a:spcPct val="90000"/>
              </a:lnSpc>
              <a:spcBef>
                <a:spcPct val="20000"/>
              </a:spcBef>
              <a:buFontTx/>
              <a:buChar char="•"/>
            </a:pPr>
            <a:endParaRPr lang="es-ES_tradnl" sz="1200">
              <a:solidFill>
                <a:srgbClr val="003399"/>
              </a:solidFill>
            </a:endParaRPr>
          </a:p>
          <a:p>
            <a:pPr marL="342900" indent="-342900" algn="l">
              <a:lnSpc>
                <a:spcPct val="90000"/>
              </a:lnSpc>
              <a:spcBef>
                <a:spcPct val="20000"/>
              </a:spcBef>
              <a:buFontTx/>
              <a:buChar char="•"/>
            </a:pPr>
            <a:r>
              <a:rPr lang="es-ES_tradnl" sz="1200">
                <a:solidFill>
                  <a:srgbClr val="003399"/>
                </a:solidFill>
              </a:rPr>
              <a:t>EVITAR EL ACCESO DE PERSONAL NO AUTORIZADO A ZONAS DE TABLERO ELÉCTRICO</a:t>
            </a:r>
          </a:p>
          <a:p>
            <a:pPr marL="342900" indent="-342900" algn="l">
              <a:lnSpc>
                <a:spcPct val="90000"/>
              </a:lnSpc>
              <a:spcBef>
                <a:spcPct val="20000"/>
              </a:spcBef>
              <a:buFontTx/>
              <a:buChar char="•"/>
            </a:pPr>
            <a:r>
              <a:rPr lang="es-ES_tradnl" sz="1200">
                <a:solidFill>
                  <a:srgbClr val="003399"/>
                </a:solidFill>
              </a:rPr>
              <a:t>USO DE EQUIPO PROTECTOR APROPIADO (GUANTES, PROTECTORES VISUALES Y ROPA ESPECIFICA)</a:t>
            </a:r>
          </a:p>
          <a:p>
            <a:pPr marL="342900" indent="-342900" algn="l">
              <a:lnSpc>
                <a:spcPct val="90000"/>
              </a:lnSpc>
              <a:spcBef>
                <a:spcPct val="20000"/>
              </a:spcBef>
              <a:buFontTx/>
              <a:buChar char="•"/>
            </a:pPr>
            <a:endParaRPr lang="es-ES_tradnl" sz="1200">
              <a:solidFill>
                <a:srgbClr val="003399"/>
              </a:solidFill>
            </a:endParaRPr>
          </a:p>
          <a:p>
            <a:pPr marL="342900" indent="-342900" algn="l">
              <a:lnSpc>
                <a:spcPct val="90000"/>
              </a:lnSpc>
              <a:spcBef>
                <a:spcPct val="20000"/>
              </a:spcBef>
              <a:buFontTx/>
              <a:buChar char="•"/>
            </a:pPr>
            <a:r>
              <a:rPr lang="es-ES_tradnl" sz="1200">
                <a:solidFill>
                  <a:srgbClr val="003399"/>
                </a:solidFill>
              </a:rPr>
              <a:t>NO TRABAJAR EN LÍNEAS CON TENSIÓN</a:t>
            </a:r>
          </a:p>
          <a:p>
            <a:pPr marL="342900" indent="-342900" algn="l">
              <a:lnSpc>
                <a:spcPct val="90000"/>
              </a:lnSpc>
              <a:spcBef>
                <a:spcPct val="20000"/>
              </a:spcBef>
              <a:buFontTx/>
              <a:buChar char="•"/>
            </a:pPr>
            <a:endParaRPr lang="es-ES_tradnl" sz="1200">
              <a:solidFill>
                <a:srgbClr val="003399"/>
              </a:solidFill>
            </a:endParaRPr>
          </a:p>
          <a:p>
            <a:pPr marL="342900" indent="-342900" algn="l">
              <a:lnSpc>
                <a:spcPct val="90000"/>
              </a:lnSpc>
              <a:spcBef>
                <a:spcPct val="20000"/>
              </a:spcBef>
              <a:buFontTx/>
              <a:buChar char="•"/>
            </a:pPr>
            <a:r>
              <a:rPr lang="es-ES_tradnl" sz="1200">
                <a:solidFill>
                  <a:srgbClr val="003399"/>
                </a:solidFill>
              </a:rPr>
              <a:t>COLOCAR VALLAS Y SEÑALES EN ZONAS PELIGROSAS</a:t>
            </a:r>
          </a:p>
          <a:p>
            <a:pPr marL="342900" indent="-342900" algn="l">
              <a:lnSpc>
                <a:spcPct val="90000"/>
              </a:lnSpc>
              <a:spcBef>
                <a:spcPct val="20000"/>
              </a:spcBef>
              <a:buFontTx/>
              <a:buChar char="•"/>
            </a:pPr>
            <a:endParaRPr lang="es-ES_tradnl" sz="1200">
              <a:solidFill>
                <a:srgbClr val="003399"/>
              </a:solidFill>
            </a:endParaRPr>
          </a:p>
          <a:p>
            <a:pPr marL="342900" indent="-342900" algn="l">
              <a:lnSpc>
                <a:spcPct val="90000"/>
              </a:lnSpc>
              <a:spcBef>
                <a:spcPct val="20000"/>
              </a:spcBef>
              <a:buFontTx/>
              <a:buChar char="•"/>
            </a:pPr>
            <a:r>
              <a:rPr lang="es-ES_tradnl" sz="1200">
                <a:solidFill>
                  <a:srgbClr val="003399"/>
                </a:solidFill>
              </a:rPr>
              <a:t>PROTEGERSE CONTRA EL CONTACTO CON EQUIPOS ENERGIZADOS</a:t>
            </a:r>
          </a:p>
          <a:p>
            <a:pPr marL="342900" indent="-342900" algn="l">
              <a:lnSpc>
                <a:spcPct val="90000"/>
              </a:lnSpc>
              <a:spcBef>
                <a:spcPct val="20000"/>
              </a:spcBef>
              <a:buFontTx/>
              <a:buChar char="•"/>
            </a:pPr>
            <a:endParaRPr lang="es-ES_tradnl" sz="1200">
              <a:solidFill>
                <a:srgbClr val="003399"/>
              </a:solidFill>
            </a:endParaRPr>
          </a:p>
          <a:p>
            <a:pPr marL="342900" indent="-342900" algn="l">
              <a:lnSpc>
                <a:spcPct val="90000"/>
              </a:lnSpc>
              <a:spcBef>
                <a:spcPct val="20000"/>
              </a:spcBef>
              <a:buFontTx/>
              <a:buChar char="•"/>
            </a:pPr>
            <a:r>
              <a:rPr lang="es-ES_tradnl" sz="1200">
                <a:solidFill>
                  <a:srgbClr val="003399"/>
                </a:solidFill>
              </a:rPr>
              <a:t>ADECUADO TOMA A TIERRA DEL SISTEMA ELÉCTRICO Y DE EQUIPOS ELÉCTRICOS</a:t>
            </a:r>
          </a:p>
          <a:p>
            <a:pPr marL="342900" indent="-342900" algn="l">
              <a:lnSpc>
                <a:spcPct val="90000"/>
              </a:lnSpc>
              <a:spcBef>
                <a:spcPct val="20000"/>
              </a:spcBef>
              <a:buFontTx/>
              <a:buChar char="•"/>
            </a:pPr>
            <a:endParaRPr lang="es-ES_tradnl" sz="1200">
              <a:solidFill>
                <a:srgbClr val="003399"/>
              </a:solidFill>
            </a:endParaRPr>
          </a:p>
          <a:p>
            <a:pPr marL="342900" indent="-342900" algn="l">
              <a:lnSpc>
                <a:spcPct val="90000"/>
              </a:lnSpc>
              <a:spcBef>
                <a:spcPct val="20000"/>
              </a:spcBef>
              <a:buFontTx/>
              <a:buChar char="•"/>
            </a:pPr>
            <a:r>
              <a:rPr lang="es-ES_tradnl" sz="1200">
                <a:solidFill>
                  <a:srgbClr val="003399"/>
                </a:solidFill>
              </a:rPr>
              <a:t>NO DEJAR CONDUCTORES DESNUDOS EN LAS INSTALACIONES. EVITAR EMPALMES. DE EXISTIR AISLARLOS DEBIDAMENTE</a:t>
            </a:r>
          </a:p>
          <a:p>
            <a:pPr marL="342900" indent="-342900" algn="l">
              <a:lnSpc>
                <a:spcPct val="90000"/>
              </a:lnSpc>
              <a:spcBef>
                <a:spcPct val="20000"/>
              </a:spcBef>
              <a:buFontTx/>
              <a:buChar char="•"/>
            </a:pPr>
            <a:endParaRPr lang="es-ES_tradnl" sz="1200">
              <a:solidFill>
                <a:srgbClr val="003399"/>
              </a:solidFill>
            </a:endParaRPr>
          </a:p>
          <a:p>
            <a:pPr marL="342900" indent="-342900" algn="l">
              <a:lnSpc>
                <a:spcPct val="90000"/>
              </a:lnSpc>
              <a:spcBef>
                <a:spcPct val="20000"/>
              </a:spcBef>
              <a:buFontTx/>
              <a:buChar char="•"/>
            </a:pPr>
            <a:r>
              <a:rPr lang="es-ES_tradnl" sz="1200">
                <a:solidFill>
                  <a:srgbClr val="003399"/>
                </a:solidFill>
              </a:rPr>
              <a:t>NO DEJAR EN CONTACTO CABLES CON ACEITES O GRASES QUE DETERIOREN SU AISLACIÓN</a:t>
            </a:r>
          </a:p>
          <a:p>
            <a:pPr marL="342900" indent="-342900" algn="l">
              <a:lnSpc>
                <a:spcPct val="90000"/>
              </a:lnSpc>
              <a:spcBef>
                <a:spcPct val="20000"/>
              </a:spcBef>
              <a:buFontTx/>
              <a:buChar char="•"/>
            </a:pPr>
            <a:endParaRPr lang="es-ES_tradnl" sz="1200">
              <a:solidFill>
                <a:srgbClr val="003399"/>
              </a:solidFill>
            </a:endParaRPr>
          </a:p>
          <a:p>
            <a:pPr marL="342900" indent="-342900" algn="l">
              <a:lnSpc>
                <a:spcPct val="90000"/>
              </a:lnSpc>
              <a:spcBef>
                <a:spcPct val="20000"/>
              </a:spcBef>
              <a:buFontTx/>
              <a:buChar char="•"/>
            </a:pPr>
            <a:r>
              <a:rPr lang="es-ES_tradnl" sz="1200">
                <a:solidFill>
                  <a:srgbClr val="003399"/>
                </a:solidFill>
              </a:rPr>
              <a:t>MANTENER EN BUEN ESTADO INTERRUPTORES Y TOMAS</a:t>
            </a:r>
          </a:p>
          <a:p>
            <a:pPr marL="342900" indent="-342900" algn="l">
              <a:lnSpc>
                <a:spcPct val="90000"/>
              </a:lnSpc>
              <a:spcBef>
                <a:spcPct val="20000"/>
              </a:spcBef>
              <a:buFontTx/>
              <a:buChar char="•"/>
            </a:pPr>
            <a:endParaRPr lang="es-ES_tradnl" sz="1200">
              <a:solidFill>
                <a:srgbClr val="003399"/>
              </a:solidFill>
            </a:endParaRPr>
          </a:p>
          <a:p>
            <a:pPr marL="342900" indent="-342900" algn="l">
              <a:lnSpc>
                <a:spcPct val="90000"/>
              </a:lnSpc>
              <a:spcBef>
                <a:spcPct val="20000"/>
              </a:spcBef>
              <a:buFontTx/>
              <a:buChar char="•"/>
            </a:pPr>
            <a:r>
              <a:rPr lang="es-ES_tradnl" sz="1200">
                <a:solidFill>
                  <a:srgbClr val="003399"/>
                </a:solidFill>
              </a:rPr>
              <a:t>USOS DE DISYUNTORES DIFERENCIALES Y LLAVES TÉRMICAS COMBINADAS</a:t>
            </a:r>
          </a:p>
          <a:p>
            <a:pPr marL="342900" indent="-342900" algn="l">
              <a:lnSpc>
                <a:spcPct val="90000"/>
              </a:lnSpc>
              <a:spcBef>
                <a:spcPct val="20000"/>
              </a:spcBef>
              <a:buFontTx/>
              <a:buChar char="•"/>
            </a:pPr>
            <a:endParaRPr lang="es-ES_tradnl" sz="1200">
              <a:solidFill>
                <a:srgbClr val="003399"/>
              </a:solidFill>
            </a:endParaRPr>
          </a:p>
          <a:p>
            <a:pPr marL="342900" indent="-342900" algn="l">
              <a:lnSpc>
                <a:spcPct val="90000"/>
              </a:lnSpc>
              <a:spcBef>
                <a:spcPct val="20000"/>
              </a:spcBef>
              <a:buFontTx/>
              <a:buChar char="•"/>
            </a:pPr>
            <a:r>
              <a:rPr lang="es-ES_tradnl" sz="1200">
                <a:solidFill>
                  <a:srgbClr val="003399"/>
                </a:solidFill>
              </a:rPr>
              <a:t>MANTENER LAS INSTALACIONES SIEMPRE LIMPIAS Y CON SUS MEDIOS DE PROTECCIÓN</a:t>
            </a:r>
          </a:p>
          <a:p>
            <a:pPr marL="342900" indent="-342900" algn="l">
              <a:lnSpc>
                <a:spcPct val="90000"/>
              </a:lnSpc>
              <a:spcBef>
                <a:spcPct val="20000"/>
              </a:spcBef>
              <a:buFontTx/>
              <a:buChar char="•"/>
            </a:pPr>
            <a:endParaRPr lang="es-ES_tradnl" sz="1200">
              <a:solidFill>
                <a:srgbClr val="003399"/>
              </a:solidFill>
            </a:endParaRPr>
          </a:p>
          <a:p>
            <a:pPr marL="342900" indent="-342900" algn="l">
              <a:lnSpc>
                <a:spcPct val="90000"/>
              </a:lnSpc>
              <a:spcBef>
                <a:spcPct val="20000"/>
              </a:spcBef>
              <a:buFontTx/>
              <a:buChar char="•"/>
            </a:pPr>
            <a:r>
              <a:rPr lang="es-ES_tradnl" sz="1200">
                <a:solidFill>
                  <a:srgbClr val="003399"/>
                </a:solidFill>
              </a:rPr>
              <a:t>NO UTILIZAR ESCALERAS METÁLICAS CERCA DE EQUIPOS ENERGIZADOS</a:t>
            </a:r>
          </a:p>
          <a:p>
            <a:pPr marL="342900" indent="-342900" algn="l">
              <a:lnSpc>
                <a:spcPct val="90000"/>
              </a:lnSpc>
              <a:spcBef>
                <a:spcPct val="20000"/>
              </a:spcBef>
              <a:buFontTx/>
              <a:buChar char="•"/>
            </a:pPr>
            <a:endParaRPr lang="es-ES_tradnl" sz="1200">
              <a:solidFill>
                <a:srgbClr val="003399"/>
              </a:solidFill>
            </a:endParaRPr>
          </a:p>
          <a:p>
            <a:pPr marL="342900" indent="-342900" algn="l">
              <a:lnSpc>
                <a:spcPct val="90000"/>
              </a:lnSpc>
              <a:spcBef>
                <a:spcPct val="20000"/>
              </a:spcBef>
              <a:buFontTx/>
              <a:buChar char="•"/>
            </a:pPr>
            <a:r>
              <a:rPr lang="es-ES_tradnl" sz="1200">
                <a:solidFill>
                  <a:srgbClr val="003399"/>
                </a:solidFill>
              </a:rPr>
              <a:t>NUNCA TRABAJAR EN UN CIRCUITO ELÉCTRICO SIN AYUDANTE</a:t>
            </a:r>
          </a:p>
          <a:p>
            <a:pPr marL="342900" indent="-342900" algn="l">
              <a:lnSpc>
                <a:spcPct val="90000"/>
              </a:lnSpc>
              <a:spcBef>
                <a:spcPct val="20000"/>
              </a:spcBef>
              <a:buFontTx/>
              <a:buChar char="•"/>
            </a:pPr>
            <a:endParaRPr lang="es-ES_tradnl" sz="1200">
              <a:solidFill>
                <a:srgbClr val="003399"/>
              </a:solidFill>
            </a:endParaRPr>
          </a:p>
          <a:p>
            <a:pPr marL="342900" indent="-342900" algn="l">
              <a:lnSpc>
                <a:spcPct val="90000"/>
              </a:lnSpc>
              <a:spcBef>
                <a:spcPct val="20000"/>
              </a:spcBef>
              <a:buFontTx/>
              <a:buChar char="•"/>
            </a:pPr>
            <a:r>
              <a:rPr lang="es-ES_tradnl" sz="1200">
                <a:solidFill>
                  <a:srgbClr val="003399"/>
                </a:solidFill>
              </a:rPr>
              <a:t>CAPACITACIÓN ESPECIFICA</a:t>
            </a:r>
            <a:endParaRPr lang="es-ES" sz="1200">
              <a:solidFill>
                <a:srgbClr val="003399"/>
              </a:solidFill>
              <a:latin typeface="Times New Roman"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381000" y="152400"/>
            <a:ext cx="8305800" cy="633413"/>
          </a:xfrm>
          <a:prstGeom prst="rect">
            <a:avLst/>
          </a:prstGeom>
          <a:noFill/>
          <a:ln w="9525">
            <a:noFill/>
            <a:miter lim="800000"/>
            <a:headEnd/>
            <a:tailEnd/>
          </a:ln>
          <a:effectLst/>
        </p:spPr>
        <p:txBody>
          <a:bodyPr>
            <a:spAutoFit/>
          </a:bodyPr>
          <a:lstStyle/>
          <a:p>
            <a:pPr algn="l">
              <a:lnSpc>
                <a:spcPct val="75000"/>
              </a:lnSpc>
              <a:spcBef>
                <a:spcPct val="50000"/>
              </a:spcBef>
            </a:pPr>
            <a:r>
              <a:rPr lang="es-MX" sz="2400">
                <a:latin typeface="Arial Black" pitchFamily="34" charset="0"/>
                <a:cs typeface="Times New Roman" charset="0"/>
              </a:rPr>
              <a:t>RIESGO ELECTRICO</a:t>
            </a:r>
          </a:p>
          <a:p>
            <a:pPr algn="l">
              <a:lnSpc>
                <a:spcPct val="75000"/>
              </a:lnSpc>
              <a:spcBef>
                <a:spcPct val="50000"/>
              </a:spcBef>
            </a:pPr>
            <a:r>
              <a:rPr lang="es-MX" sz="1400">
                <a:solidFill>
                  <a:srgbClr val="D64430"/>
                </a:solidFill>
                <a:latin typeface="Arial Black" pitchFamily="34" charset="0"/>
                <a:cs typeface="Times New Roman" charset="0"/>
              </a:rPr>
              <a:t>NORMAS DE MANTENIMIENTO ELECTRICO</a:t>
            </a:r>
          </a:p>
        </p:txBody>
      </p:sp>
      <p:grpSp>
        <p:nvGrpSpPr>
          <p:cNvPr id="73740" name="Group 12"/>
          <p:cNvGrpSpPr>
            <a:grpSpLocks/>
          </p:cNvGrpSpPr>
          <p:nvPr/>
        </p:nvGrpSpPr>
        <p:grpSpPr bwMode="auto">
          <a:xfrm>
            <a:off x="228600" y="990600"/>
            <a:ext cx="8534400" cy="2514600"/>
            <a:chOff x="144" y="624"/>
            <a:chExt cx="5376" cy="1584"/>
          </a:xfrm>
        </p:grpSpPr>
        <p:sp>
          <p:nvSpPr>
            <p:cNvPr id="73736" name="Rectangle 8"/>
            <p:cNvSpPr>
              <a:spLocks noChangeArrowheads="1"/>
            </p:cNvSpPr>
            <p:nvPr/>
          </p:nvSpPr>
          <p:spPr bwMode="auto">
            <a:xfrm>
              <a:off x="144" y="624"/>
              <a:ext cx="5376" cy="1584"/>
            </a:xfrm>
            <a:prstGeom prst="rect">
              <a:avLst/>
            </a:prstGeom>
            <a:solidFill>
              <a:srgbClr val="DDE6C8"/>
            </a:solidFill>
            <a:ln w="9525">
              <a:noFill/>
              <a:miter lim="800000"/>
              <a:headEnd/>
              <a:tailEnd/>
            </a:ln>
            <a:effectLst/>
          </p:spPr>
          <p:txBody>
            <a:bodyPr wrap="none" anchor="ctr"/>
            <a:lstStyle/>
            <a:p>
              <a:endParaRPr lang="es-ES"/>
            </a:p>
          </p:txBody>
        </p:sp>
        <p:sp>
          <p:nvSpPr>
            <p:cNvPr id="73732" name="Rectangle 4"/>
            <p:cNvSpPr>
              <a:spLocks noChangeArrowheads="1"/>
            </p:cNvSpPr>
            <p:nvPr/>
          </p:nvSpPr>
          <p:spPr bwMode="auto">
            <a:xfrm>
              <a:off x="144" y="624"/>
              <a:ext cx="5376" cy="1532"/>
            </a:xfrm>
            <a:prstGeom prst="rect">
              <a:avLst/>
            </a:prstGeom>
            <a:noFill/>
            <a:ln w="9525">
              <a:noFill/>
              <a:miter lim="800000"/>
              <a:headEnd/>
              <a:tailEnd/>
            </a:ln>
            <a:effectLst/>
          </p:spPr>
          <p:txBody>
            <a:bodyPr>
              <a:spAutoFit/>
            </a:bodyPr>
            <a:lstStyle/>
            <a:p>
              <a:pPr algn="l"/>
              <a:r>
                <a:rPr lang="es-ES_tradnl" sz="1400" b="1">
                  <a:solidFill>
                    <a:srgbClr val="000000"/>
                  </a:solidFill>
                  <a:latin typeface="Arial" charset="0"/>
                  <a:cs typeface="Tahoma" charset="0"/>
                </a:rPr>
                <a:t>NORMAS GENERALES</a:t>
              </a:r>
              <a:r>
                <a:rPr lang="es-ES_tradnl" sz="1400">
                  <a:solidFill>
                    <a:srgbClr val="000000"/>
                  </a:solidFill>
                  <a:latin typeface="Arial" charset="0"/>
                  <a:cs typeface="Tahoma" charset="0"/>
                </a:rPr>
                <a:t> </a:t>
              </a:r>
            </a:p>
            <a:p>
              <a:pPr algn="l"/>
              <a:endParaRPr lang="es-ES_tradnl" sz="1400">
                <a:solidFill>
                  <a:srgbClr val="000000"/>
                </a:solidFill>
                <a:latin typeface="Arial" charset="0"/>
                <a:cs typeface="Tahoma" charset="0"/>
              </a:endParaRPr>
            </a:p>
            <a:p>
              <a:pPr algn="l">
                <a:buClr>
                  <a:srgbClr val="FF3300"/>
                </a:buClr>
                <a:buFont typeface="Wingdings" pitchFamily="2" charset="2"/>
                <a:buChar char="Ø"/>
              </a:pPr>
              <a:r>
                <a:rPr lang="es-ES" sz="1400">
                  <a:solidFill>
                    <a:srgbClr val="000000"/>
                  </a:solidFill>
                  <a:latin typeface="Arial" charset="0"/>
                  <a:cs typeface="Tahoma" charset="0"/>
                </a:rPr>
                <a:t>Toda persona debe dar cuenta al correspondiente supervisor de los trabajos a realizar y debe obtener el permiso correspondiente.</a:t>
              </a:r>
            </a:p>
            <a:p>
              <a:pPr algn="l" eaLnBrk="0" hangingPunct="0">
                <a:buClr>
                  <a:srgbClr val="FF3300"/>
                </a:buClr>
                <a:buFont typeface="Wingdings" pitchFamily="2" charset="2"/>
                <a:buChar char="Ø"/>
              </a:pPr>
              <a:r>
                <a:rPr lang="es-ES" sz="1400">
                  <a:solidFill>
                    <a:srgbClr val="000000"/>
                  </a:solidFill>
                  <a:latin typeface="Arial" charset="0"/>
                  <a:cs typeface="Tahoma" charset="0"/>
                </a:rPr>
                <a:t>Debe avisar de cualquier condición insegura que observe en su trabajo y advertir de cualquier defecto en los materiales o herramientas a utilizar.</a:t>
              </a:r>
            </a:p>
            <a:p>
              <a:pPr algn="l" eaLnBrk="0" hangingPunct="0">
                <a:buClr>
                  <a:srgbClr val="FF3300"/>
                </a:buClr>
                <a:buFont typeface="Wingdings" pitchFamily="2" charset="2"/>
                <a:buChar char="Ø"/>
              </a:pPr>
              <a:r>
                <a:rPr lang="es-ES" sz="1400">
                  <a:solidFill>
                    <a:srgbClr val="000000"/>
                  </a:solidFill>
                  <a:latin typeface="Arial" charset="0"/>
                  <a:cs typeface="Tahoma" charset="0"/>
                </a:rPr>
                <a:t>Quedan prohibido las acciones temerarias, que suponen actuar sin cumplir con las Reglamentaciones de Seguridad.</a:t>
              </a:r>
            </a:p>
            <a:p>
              <a:pPr algn="l" eaLnBrk="0" hangingPunct="0">
                <a:buClr>
                  <a:srgbClr val="FF3300"/>
                </a:buClr>
                <a:buFont typeface="Wingdings" pitchFamily="2" charset="2"/>
                <a:buChar char="Ø"/>
              </a:pPr>
              <a:r>
                <a:rPr lang="es-ES" sz="1400">
                  <a:solidFill>
                    <a:srgbClr val="000000"/>
                  </a:solidFill>
                  <a:latin typeface="Arial" charset="0"/>
                  <a:cs typeface="Tahoma" charset="0"/>
                </a:rPr>
                <a:t>No hacer bromas, juegos o cualquier acción que pudiera distraer a los operarios.</a:t>
              </a:r>
            </a:p>
            <a:p>
              <a:pPr algn="l" eaLnBrk="0" hangingPunct="0">
                <a:buClr>
                  <a:srgbClr val="FF3300"/>
                </a:buClr>
                <a:buFont typeface="Wingdings" pitchFamily="2" charset="2"/>
                <a:buChar char="Ø"/>
              </a:pPr>
              <a:r>
                <a:rPr lang="es-ES" sz="1400">
                  <a:solidFill>
                    <a:srgbClr val="000000"/>
                  </a:solidFill>
                  <a:latin typeface="Arial" charset="0"/>
                  <a:cs typeface="Tahoma" charset="0"/>
                </a:rPr>
                <a:t>Cuando se efectúen trabajos en instalaciones de Baja Tensión, no podrá considerarse la misma sin tensión si no sed ha verificado la ausencia de la misma.</a:t>
              </a:r>
              <a:endParaRPr lang="es-MX" sz="1400">
                <a:solidFill>
                  <a:srgbClr val="000000"/>
                </a:solidFill>
                <a:latin typeface="Arial" charset="0"/>
                <a:cs typeface="Tahoma" charset="0"/>
              </a:endParaRPr>
            </a:p>
          </p:txBody>
        </p:sp>
      </p:grpSp>
      <p:graphicFrame>
        <p:nvGraphicFramePr>
          <p:cNvPr id="73738" name="Object 10"/>
          <p:cNvGraphicFramePr>
            <a:graphicFrameLocks noChangeAspect="1"/>
          </p:cNvGraphicFramePr>
          <p:nvPr/>
        </p:nvGraphicFramePr>
        <p:xfrm>
          <a:off x="6619875" y="76200"/>
          <a:ext cx="1609725" cy="914400"/>
        </p:xfrm>
        <a:graphic>
          <a:graphicData uri="http://schemas.openxmlformats.org/presentationml/2006/ole">
            <p:oleObj spid="_x0000_s73738" name="Fotografía de Photo Editor" r:id="rId3" imgW="1609524" imgH="1209524" progId="MSPhotoEd.3">
              <p:embed/>
            </p:oleObj>
          </a:graphicData>
        </a:graphic>
      </p:graphicFrame>
      <p:grpSp>
        <p:nvGrpSpPr>
          <p:cNvPr id="73741" name="Group 13"/>
          <p:cNvGrpSpPr>
            <a:grpSpLocks/>
          </p:cNvGrpSpPr>
          <p:nvPr/>
        </p:nvGrpSpPr>
        <p:grpSpPr bwMode="auto">
          <a:xfrm>
            <a:off x="228600" y="3505200"/>
            <a:ext cx="8534400" cy="3276600"/>
            <a:chOff x="144" y="2208"/>
            <a:chExt cx="5376" cy="2064"/>
          </a:xfrm>
        </p:grpSpPr>
        <p:sp>
          <p:nvSpPr>
            <p:cNvPr id="73737" name="Rectangle 9"/>
            <p:cNvSpPr>
              <a:spLocks noChangeArrowheads="1"/>
            </p:cNvSpPr>
            <p:nvPr/>
          </p:nvSpPr>
          <p:spPr bwMode="auto">
            <a:xfrm>
              <a:off x="144" y="2208"/>
              <a:ext cx="5376" cy="2064"/>
            </a:xfrm>
            <a:prstGeom prst="rect">
              <a:avLst/>
            </a:prstGeom>
            <a:solidFill>
              <a:srgbClr val="C0D6DC"/>
            </a:solidFill>
            <a:ln w="9525">
              <a:noFill/>
              <a:miter lim="800000"/>
              <a:headEnd/>
              <a:tailEnd/>
            </a:ln>
            <a:effectLst/>
          </p:spPr>
          <p:txBody>
            <a:bodyPr wrap="none" anchor="ctr"/>
            <a:lstStyle/>
            <a:p>
              <a:endParaRPr lang="es-ES"/>
            </a:p>
          </p:txBody>
        </p:sp>
        <p:sp>
          <p:nvSpPr>
            <p:cNvPr id="73739" name="Rectangle 11"/>
            <p:cNvSpPr>
              <a:spLocks noChangeArrowheads="1"/>
            </p:cNvSpPr>
            <p:nvPr/>
          </p:nvSpPr>
          <p:spPr bwMode="auto">
            <a:xfrm>
              <a:off x="192" y="2223"/>
              <a:ext cx="5232" cy="2001"/>
            </a:xfrm>
            <a:prstGeom prst="rect">
              <a:avLst/>
            </a:prstGeom>
            <a:noFill/>
            <a:ln w="9525">
              <a:noFill/>
              <a:miter lim="800000"/>
              <a:headEnd/>
              <a:tailEnd/>
            </a:ln>
            <a:effectLst/>
          </p:spPr>
          <p:txBody>
            <a:bodyPr>
              <a:spAutoFit/>
            </a:bodyPr>
            <a:lstStyle/>
            <a:p>
              <a:pPr algn="l">
                <a:spcBef>
                  <a:spcPct val="50000"/>
                </a:spcBef>
              </a:pPr>
              <a:r>
                <a:rPr lang="es-MX" sz="1400" b="1">
                  <a:solidFill>
                    <a:srgbClr val="000000"/>
                  </a:solidFill>
                  <a:latin typeface="Arial" charset="0"/>
                  <a:cs typeface="Tahoma" charset="0"/>
                </a:rPr>
                <a:t>NORMAS ANTES DE LA OPERACIÓN</a:t>
              </a:r>
            </a:p>
            <a:p>
              <a:pPr algn="l">
                <a:spcBef>
                  <a:spcPct val="50000"/>
                </a:spcBef>
                <a:buClr>
                  <a:srgbClr val="FF3300"/>
                </a:buClr>
                <a:buFont typeface="Wingdings" pitchFamily="2" charset="2"/>
                <a:buChar char="Ø"/>
              </a:pPr>
              <a:r>
                <a:rPr lang="es-ES" sz="1400">
                  <a:solidFill>
                    <a:srgbClr val="000000"/>
                  </a:solidFill>
                  <a:latin typeface="Arial" charset="0"/>
                  <a:cs typeface="Tahoma" charset="0"/>
                </a:rPr>
                <a:t>A nivel del suelo ubicarse sobre los elementos aislantes correspondientes .</a:t>
              </a:r>
            </a:p>
            <a:p>
              <a:pPr algn="l" eaLnBrk="0" hangingPunct="0">
                <a:spcBef>
                  <a:spcPct val="50000"/>
                </a:spcBef>
                <a:buClr>
                  <a:srgbClr val="FF3300"/>
                </a:buClr>
                <a:buFont typeface="Wingdings" pitchFamily="2" charset="2"/>
                <a:buChar char="Ø"/>
              </a:pPr>
              <a:r>
                <a:rPr lang="es-ES" sz="1400">
                  <a:solidFill>
                    <a:srgbClr val="000000"/>
                  </a:solidFill>
                  <a:latin typeface="Arial" charset="0"/>
                  <a:cs typeface="Tahoma" charset="0"/>
                </a:rPr>
                <a:t>Utilizar casco (el cabello debe estar contenido dentro del mismo), calzado de seguridad dieléctrico, guantes aislantes</a:t>
              </a:r>
              <a:r>
                <a:rPr lang="es-ES_tradnl" sz="1400">
                  <a:solidFill>
                    <a:srgbClr val="000000"/>
                  </a:solidFill>
                  <a:latin typeface="Arial" charset="0"/>
                  <a:cs typeface="Tahoma" charset="0"/>
                </a:rPr>
                <a:t> y</a:t>
              </a:r>
              <a:r>
                <a:rPr lang="es-ES" sz="1400">
                  <a:solidFill>
                    <a:srgbClr val="000000"/>
                  </a:solidFill>
                  <a:latin typeface="Arial" charset="0"/>
                  <a:cs typeface="Tahoma" charset="0"/>
                </a:rPr>
                <a:t> anteojos de seguridad.</a:t>
              </a:r>
              <a:endParaRPr lang="es-ES_tradnl" sz="1400">
                <a:solidFill>
                  <a:srgbClr val="000000"/>
                </a:solidFill>
                <a:latin typeface="Arial" charset="0"/>
                <a:cs typeface="Tahoma" charset="0"/>
              </a:endParaRPr>
            </a:p>
            <a:p>
              <a:pPr algn="l" eaLnBrk="0" hangingPunct="0">
                <a:spcBef>
                  <a:spcPct val="50000"/>
                </a:spcBef>
                <a:buClr>
                  <a:srgbClr val="FF3300"/>
                </a:buClr>
                <a:buFont typeface="Wingdings" pitchFamily="2" charset="2"/>
                <a:buChar char="Ø"/>
              </a:pPr>
              <a:r>
                <a:rPr lang="es-ES" sz="1400">
                  <a:solidFill>
                    <a:srgbClr val="000000"/>
                  </a:solidFill>
                  <a:latin typeface="Arial" charset="0"/>
                  <a:cs typeface="Tahoma" charset="0"/>
                </a:rPr>
                <a:t>Utilizar herramientas o equipos aislantes. Revisar antes de su uso el perfecto estado de conservación y aislamiento de los mismos.</a:t>
              </a:r>
            </a:p>
            <a:p>
              <a:pPr algn="l" eaLnBrk="0" hangingPunct="0">
                <a:spcBef>
                  <a:spcPct val="50000"/>
                </a:spcBef>
                <a:buClr>
                  <a:srgbClr val="FF3300"/>
                </a:buClr>
                <a:buFont typeface="Wingdings" pitchFamily="2" charset="2"/>
                <a:buChar char="Ø"/>
              </a:pPr>
              <a:r>
                <a:rPr lang="es-ES" sz="1400">
                  <a:solidFill>
                    <a:srgbClr val="000000"/>
                  </a:solidFill>
                  <a:latin typeface="Arial" charset="0"/>
                  <a:cs typeface="Tahoma" charset="0"/>
                </a:rPr>
                <a:t>Desprenderse de todo objeto metálico de uso personal</a:t>
              </a:r>
              <a:r>
                <a:rPr lang="es-ES_tradnl" sz="1400">
                  <a:solidFill>
                    <a:srgbClr val="000000"/>
                  </a:solidFill>
                  <a:latin typeface="Arial" charset="0"/>
                  <a:cs typeface="Tahoma" charset="0"/>
                </a:rPr>
                <a:t>.</a:t>
              </a:r>
              <a:r>
                <a:rPr lang="es-ES" sz="1400">
                  <a:solidFill>
                    <a:srgbClr val="000000"/>
                  </a:solidFill>
                  <a:latin typeface="Arial" charset="0"/>
                  <a:cs typeface="Tahoma" charset="0"/>
                </a:rPr>
                <a:t> Quitarse anillos, relojes o cualquier elemento que pudiera dañar los guantes.</a:t>
              </a:r>
            </a:p>
            <a:p>
              <a:pPr algn="l" eaLnBrk="0" hangingPunct="0">
                <a:spcBef>
                  <a:spcPct val="50000"/>
                </a:spcBef>
                <a:buClr>
                  <a:srgbClr val="FF3300"/>
                </a:buClr>
                <a:buFont typeface="Wingdings" pitchFamily="2" charset="2"/>
                <a:buChar char="Ø"/>
              </a:pPr>
              <a:r>
                <a:rPr lang="es-ES" sz="1400">
                  <a:solidFill>
                    <a:srgbClr val="000000"/>
                  </a:solidFill>
                  <a:latin typeface="Arial" charset="0"/>
                  <a:cs typeface="Tahoma" charset="0"/>
                </a:rPr>
                <a:t>Utilizar máscaras de protección facial y/o protectores de brazos para proteger las partes del cuerpo.</a:t>
              </a:r>
            </a:p>
            <a:p>
              <a:pPr algn="l" eaLnBrk="0" hangingPunct="0">
                <a:spcBef>
                  <a:spcPct val="50000"/>
                </a:spcBef>
                <a:buClr>
                  <a:srgbClr val="FF3300"/>
                </a:buClr>
                <a:buFont typeface="Wingdings" pitchFamily="2" charset="2"/>
                <a:buChar char="Ø"/>
              </a:pPr>
              <a:r>
                <a:rPr lang="es-ES" sz="1400">
                  <a:solidFill>
                    <a:srgbClr val="000000"/>
                  </a:solidFill>
                  <a:latin typeface="Arial" charset="0"/>
                  <a:cs typeface="Tahoma" charset="0"/>
                </a:rPr>
                <a:t>Aislar los conductores o partes desnudas que estén con tensión, próximos al lugar de trabajo.</a:t>
              </a:r>
            </a:p>
            <a:p>
              <a:pPr algn="l" eaLnBrk="0" hangingPunct="0">
                <a:spcBef>
                  <a:spcPct val="50000"/>
                </a:spcBef>
                <a:buClr>
                  <a:srgbClr val="FF3300"/>
                </a:buClr>
                <a:buFont typeface="Wingdings" pitchFamily="2" charset="2"/>
                <a:buChar char="Ø"/>
              </a:pPr>
              <a:r>
                <a:rPr lang="es-ES" sz="1400">
                  <a:solidFill>
                    <a:srgbClr val="000000"/>
                  </a:solidFill>
                  <a:latin typeface="Arial" charset="0"/>
                  <a:cs typeface="Tahoma" charset="0"/>
                </a:rPr>
                <a:t>La ropa no debe tener partes conductoras y cubrirá totalmente los </a:t>
              </a:r>
              <a:r>
                <a:rPr lang="es-ES_tradnl" sz="1400">
                  <a:solidFill>
                    <a:srgbClr val="000000"/>
                  </a:solidFill>
                  <a:latin typeface="Arial" charset="0"/>
                  <a:cs typeface="Tahoma" charset="0"/>
                </a:rPr>
                <a:t>brazos</a:t>
              </a:r>
              <a:r>
                <a:rPr lang="es-ES" sz="1400">
                  <a:solidFill>
                    <a:srgbClr val="000000"/>
                  </a:solidFill>
                  <a:latin typeface="Arial" charset="0"/>
                  <a:cs typeface="Tahoma" charset="0"/>
                </a:rPr>
                <a:t>, las piernas y pecho.</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73740"/>
                                        </p:tgtEl>
                                        <p:attrNameLst>
                                          <p:attrName>style.visibility</p:attrName>
                                        </p:attrNameLst>
                                      </p:cBhvr>
                                      <p:to>
                                        <p:strVal val="visible"/>
                                      </p:to>
                                    </p:set>
                                    <p:animEffect transition="in" filter="blinds(horizontal)">
                                      <p:cBhvr>
                                        <p:cTn id="7" dur="500"/>
                                        <p:tgtEl>
                                          <p:spTgt spid="73740"/>
                                        </p:tgtEl>
                                      </p:cBhvr>
                                    </p:animEffect>
                                  </p:childTnLst>
                                  <p:subTnLst>
                                    <p:set>
                                      <p:cBhvr override="childStyle">
                                        <p:cTn dur="1" fill="hold" display="0" masterRel="nextClick" afterEffect="1"/>
                                        <p:tgtEl>
                                          <p:spTgt spid="73740"/>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3741"/>
                                        </p:tgtEl>
                                        <p:attrNameLst>
                                          <p:attrName>style.visibility</p:attrName>
                                        </p:attrNameLst>
                                      </p:cBhvr>
                                      <p:to>
                                        <p:strVal val="visible"/>
                                      </p:to>
                                    </p:set>
                                    <p:animEffect transition="in" filter="blinds(horizontal)">
                                      <p:cBhvr>
                                        <p:cTn id="12" dur="500"/>
                                        <p:tgtEl>
                                          <p:spTgt spid="737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ChangeArrowheads="1"/>
          </p:cNvSpPr>
          <p:nvPr/>
        </p:nvSpPr>
        <p:spPr bwMode="auto">
          <a:xfrm>
            <a:off x="381000" y="152400"/>
            <a:ext cx="8305800" cy="823913"/>
          </a:xfrm>
          <a:prstGeom prst="rect">
            <a:avLst/>
          </a:prstGeom>
          <a:noFill/>
          <a:ln w="9525">
            <a:noFill/>
            <a:miter lim="800000"/>
            <a:headEnd/>
            <a:tailEnd/>
          </a:ln>
          <a:effectLst/>
        </p:spPr>
        <p:txBody>
          <a:bodyPr>
            <a:spAutoFit/>
          </a:bodyPr>
          <a:lstStyle/>
          <a:p>
            <a:pPr algn="l">
              <a:lnSpc>
                <a:spcPct val="75000"/>
              </a:lnSpc>
              <a:spcBef>
                <a:spcPct val="50000"/>
              </a:spcBef>
            </a:pPr>
            <a:r>
              <a:rPr lang="es-MX" sz="2400">
                <a:latin typeface="Arial Black" pitchFamily="34" charset="0"/>
                <a:cs typeface="Times New Roman" charset="0"/>
              </a:rPr>
              <a:t>RIESGO ELECTRICO</a:t>
            </a:r>
          </a:p>
          <a:p>
            <a:pPr algn="l">
              <a:lnSpc>
                <a:spcPct val="75000"/>
              </a:lnSpc>
              <a:spcBef>
                <a:spcPct val="50000"/>
              </a:spcBef>
            </a:pPr>
            <a:r>
              <a:rPr lang="es-MX" sz="2400">
                <a:latin typeface="Arial Black" pitchFamily="34" charset="0"/>
                <a:cs typeface="Times New Roman" charset="0"/>
              </a:rPr>
              <a:t> </a:t>
            </a:r>
            <a:r>
              <a:rPr lang="es-MX" sz="1400">
                <a:solidFill>
                  <a:srgbClr val="D64430"/>
                </a:solidFill>
                <a:latin typeface="Arial Black" pitchFamily="34" charset="0"/>
                <a:cs typeface="Times New Roman" charset="0"/>
              </a:rPr>
              <a:t>NORMAS DE MANTENIMIENTO ELECTRICO</a:t>
            </a:r>
          </a:p>
        </p:txBody>
      </p:sp>
      <p:grpSp>
        <p:nvGrpSpPr>
          <p:cNvPr id="76803" name="Group 3"/>
          <p:cNvGrpSpPr>
            <a:grpSpLocks/>
          </p:cNvGrpSpPr>
          <p:nvPr/>
        </p:nvGrpSpPr>
        <p:grpSpPr bwMode="auto">
          <a:xfrm>
            <a:off x="457200" y="1295400"/>
            <a:ext cx="8077200" cy="2895600"/>
            <a:chOff x="288" y="816"/>
            <a:chExt cx="5088" cy="1824"/>
          </a:xfrm>
        </p:grpSpPr>
        <p:sp>
          <p:nvSpPr>
            <p:cNvPr id="76804" name="Rectangle 4"/>
            <p:cNvSpPr>
              <a:spLocks noChangeArrowheads="1"/>
            </p:cNvSpPr>
            <p:nvPr/>
          </p:nvSpPr>
          <p:spPr bwMode="auto">
            <a:xfrm>
              <a:off x="288" y="816"/>
              <a:ext cx="5040" cy="1824"/>
            </a:xfrm>
            <a:prstGeom prst="rect">
              <a:avLst/>
            </a:prstGeom>
            <a:solidFill>
              <a:srgbClr val="FFE4AF"/>
            </a:solidFill>
            <a:ln w="9525">
              <a:noFill/>
              <a:miter lim="800000"/>
              <a:headEnd/>
              <a:tailEnd/>
            </a:ln>
            <a:effectLst/>
          </p:spPr>
          <p:txBody>
            <a:bodyPr wrap="none" anchor="ctr"/>
            <a:lstStyle/>
            <a:p>
              <a:endParaRPr lang="es-ES"/>
            </a:p>
          </p:txBody>
        </p:sp>
        <p:sp>
          <p:nvSpPr>
            <p:cNvPr id="76805" name="Rectangle 5"/>
            <p:cNvSpPr>
              <a:spLocks noChangeArrowheads="1"/>
            </p:cNvSpPr>
            <p:nvPr/>
          </p:nvSpPr>
          <p:spPr bwMode="auto">
            <a:xfrm>
              <a:off x="432" y="873"/>
              <a:ext cx="4944" cy="1666"/>
            </a:xfrm>
            <a:prstGeom prst="rect">
              <a:avLst/>
            </a:prstGeom>
            <a:noFill/>
            <a:ln w="9525">
              <a:noFill/>
              <a:miter lim="800000"/>
              <a:headEnd/>
              <a:tailEnd/>
            </a:ln>
            <a:effectLst/>
          </p:spPr>
          <p:txBody>
            <a:bodyPr>
              <a:spAutoFit/>
            </a:bodyPr>
            <a:lstStyle/>
            <a:p>
              <a:pPr algn="l"/>
              <a:r>
                <a:rPr lang="es-MX" sz="1400" b="1">
                  <a:solidFill>
                    <a:srgbClr val="000000"/>
                  </a:solidFill>
                  <a:latin typeface="Arial" charset="0"/>
                  <a:cs typeface="Tahoma" charset="0"/>
                </a:rPr>
                <a:t>NORMAS DURANTE LA OPERACIÓN</a:t>
              </a:r>
            </a:p>
            <a:p>
              <a:pPr algn="l"/>
              <a:endParaRPr lang="es-MX" sz="1400" b="1">
                <a:solidFill>
                  <a:srgbClr val="000000"/>
                </a:solidFill>
                <a:latin typeface="Arial" charset="0"/>
                <a:cs typeface="Tahoma" charset="0"/>
              </a:endParaRPr>
            </a:p>
            <a:p>
              <a:pPr algn="l">
                <a:buClr>
                  <a:srgbClr val="FF3300"/>
                </a:buClr>
                <a:buFont typeface="Wingdings" pitchFamily="2" charset="2"/>
                <a:buChar char="Ø"/>
              </a:pPr>
              <a:r>
                <a:rPr lang="es-ES" sz="1400">
                  <a:solidFill>
                    <a:srgbClr val="000000"/>
                  </a:solidFill>
                  <a:latin typeface="Arial" charset="0"/>
                  <a:cs typeface="Tahoma" charset="0"/>
                </a:rPr>
                <a:t>Abrir los circuitos con el fin de aislar todas las fuentes de tensión que pueden alimentar la instalación en la que se va a trabajar. Esta apertura debe realizarse en cada uno de los conductores que alimentan la instalación, exceptuando el neutro.</a:t>
              </a:r>
            </a:p>
            <a:p>
              <a:pPr algn="l" eaLnBrk="0" hangingPunct="0">
                <a:buClr>
                  <a:srgbClr val="FF3300"/>
                </a:buClr>
                <a:buFont typeface="Wingdings" pitchFamily="2" charset="2"/>
                <a:buChar char="Ø"/>
              </a:pPr>
              <a:r>
                <a:rPr lang="es-ES" sz="1400">
                  <a:solidFill>
                    <a:srgbClr val="000000"/>
                  </a:solidFill>
                  <a:latin typeface="Arial" charset="0"/>
                  <a:cs typeface="Tahoma" charset="0"/>
                </a:rPr>
                <a:t>Bloquear todos los equipos de corte en posición de apertura. Colocar en el mando o en el mismo dispositivo la señalización de prohibido de maniobra.</a:t>
              </a:r>
            </a:p>
            <a:p>
              <a:pPr algn="l" eaLnBrk="0" hangingPunct="0">
                <a:buClr>
                  <a:srgbClr val="FF3300"/>
                </a:buClr>
                <a:buFont typeface="Wingdings" pitchFamily="2" charset="2"/>
                <a:buChar char="Ø"/>
              </a:pPr>
              <a:r>
                <a:rPr lang="es-ES" sz="1400">
                  <a:solidFill>
                    <a:srgbClr val="000000"/>
                  </a:solidFill>
                  <a:latin typeface="Arial" charset="0"/>
                  <a:cs typeface="Tahoma" charset="0"/>
                </a:rPr>
                <a:t>Verificar la ausencia de tensión. Comprobar si el detector funciona antes y después de realizado el trabajo.</a:t>
              </a:r>
            </a:p>
            <a:p>
              <a:pPr algn="l" eaLnBrk="0" hangingPunct="0">
                <a:buClr>
                  <a:srgbClr val="FF3300"/>
                </a:buClr>
                <a:buFont typeface="Wingdings" pitchFamily="2" charset="2"/>
                <a:buChar char="Ø"/>
              </a:pPr>
              <a:r>
                <a:rPr lang="es-ES" sz="1400">
                  <a:solidFill>
                    <a:srgbClr val="000000"/>
                  </a:solidFill>
                  <a:latin typeface="Arial" charset="0"/>
                  <a:cs typeface="Tahoma" charset="0"/>
                </a:rPr>
                <a:t>Puesta a tierra y la puesta en cortocircuito de cada uno de los conductores sin tensión incluyendo el neutro.</a:t>
              </a:r>
            </a:p>
            <a:p>
              <a:pPr algn="l" eaLnBrk="0" hangingPunct="0">
                <a:buClr>
                  <a:srgbClr val="FF3300"/>
                </a:buClr>
                <a:buFont typeface="Wingdings" pitchFamily="2" charset="2"/>
                <a:buChar char="Ø"/>
              </a:pPr>
              <a:r>
                <a:rPr lang="es-ES" sz="1400">
                  <a:solidFill>
                    <a:srgbClr val="000000"/>
                  </a:solidFill>
                  <a:latin typeface="Arial" charset="0"/>
                  <a:cs typeface="Tahoma" charset="0"/>
                </a:rPr>
                <a:t>Delimitar la zona de trabajo señalizándola adecuadamente.</a:t>
              </a:r>
              <a:endParaRPr lang="es-ES" sz="1200">
                <a:solidFill>
                  <a:srgbClr val="000000"/>
                </a:solidFill>
                <a:latin typeface="Tahoma" charset="0"/>
                <a:cs typeface="Tahoma" charset="0"/>
              </a:endParaRPr>
            </a:p>
          </p:txBody>
        </p:sp>
      </p:grpSp>
      <p:graphicFrame>
        <p:nvGraphicFramePr>
          <p:cNvPr id="76806" name="Object 6"/>
          <p:cNvGraphicFramePr>
            <a:graphicFrameLocks noChangeAspect="1"/>
          </p:cNvGraphicFramePr>
          <p:nvPr/>
        </p:nvGraphicFramePr>
        <p:xfrm>
          <a:off x="6315075" y="152400"/>
          <a:ext cx="1609725" cy="914400"/>
        </p:xfrm>
        <a:graphic>
          <a:graphicData uri="http://schemas.openxmlformats.org/presentationml/2006/ole">
            <p:oleObj spid="_x0000_s76806" name="Fotografía de Photo Editor" r:id="rId3" imgW="1609524" imgH="1209524" progId="MSPhotoEd.3">
              <p:embed/>
            </p:oleObj>
          </a:graphicData>
        </a:graphic>
      </p:graphicFrame>
      <p:grpSp>
        <p:nvGrpSpPr>
          <p:cNvPr id="76807" name="Group 7"/>
          <p:cNvGrpSpPr>
            <a:grpSpLocks/>
          </p:cNvGrpSpPr>
          <p:nvPr/>
        </p:nvGrpSpPr>
        <p:grpSpPr bwMode="auto">
          <a:xfrm>
            <a:off x="533400" y="4419600"/>
            <a:ext cx="7924800" cy="2209800"/>
            <a:chOff x="336" y="2784"/>
            <a:chExt cx="4992" cy="1392"/>
          </a:xfrm>
        </p:grpSpPr>
        <p:sp>
          <p:nvSpPr>
            <p:cNvPr id="76808" name="Rectangle 8"/>
            <p:cNvSpPr>
              <a:spLocks noChangeArrowheads="1"/>
            </p:cNvSpPr>
            <p:nvPr/>
          </p:nvSpPr>
          <p:spPr bwMode="auto">
            <a:xfrm>
              <a:off x="336" y="2784"/>
              <a:ext cx="4992" cy="1392"/>
            </a:xfrm>
            <a:prstGeom prst="rect">
              <a:avLst/>
            </a:prstGeom>
            <a:solidFill>
              <a:srgbClr val="89FFD8"/>
            </a:solidFill>
            <a:ln w="9525">
              <a:noFill/>
              <a:miter lim="800000"/>
              <a:headEnd/>
              <a:tailEnd/>
            </a:ln>
            <a:effectLst/>
          </p:spPr>
          <p:txBody>
            <a:bodyPr wrap="none" anchor="ctr"/>
            <a:lstStyle/>
            <a:p>
              <a:endParaRPr lang="es-ES"/>
            </a:p>
          </p:txBody>
        </p:sp>
        <p:sp>
          <p:nvSpPr>
            <p:cNvPr id="76809" name="Rectangle 9"/>
            <p:cNvSpPr>
              <a:spLocks noChangeArrowheads="1"/>
            </p:cNvSpPr>
            <p:nvPr/>
          </p:nvSpPr>
          <p:spPr bwMode="auto">
            <a:xfrm>
              <a:off x="480" y="2816"/>
              <a:ext cx="4608" cy="1264"/>
            </a:xfrm>
            <a:prstGeom prst="rect">
              <a:avLst/>
            </a:prstGeom>
            <a:noFill/>
            <a:ln w="9525">
              <a:noFill/>
              <a:miter lim="800000"/>
              <a:headEnd/>
              <a:tailEnd/>
            </a:ln>
            <a:effectLst/>
          </p:spPr>
          <p:txBody>
            <a:bodyPr>
              <a:spAutoFit/>
            </a:bodyPr>
            <a:lstStyle/>
            <a:p>
              <a:pPr algn="l">
                <a:spcBef>
                  <a:spcPct val="50000"/>
                </a:spcBef>
              </a:pPr>
              <a:r>
                <a:rPr lang="es-ES" sz="1400" b="1">
                  <a:solidFill>
                    <a:srgbClr val="000000"/>
                  </a:solidFill>
                  <a:latin typeface="Arial" charset="0"/>
                  <a:cs typeface="Tahoma" charset="0"/>
                </a:rPr>
                <a:t>NORMAS  POSTERIORES A LA OPERACIÓN</a:t>
              </a:r>
              <a:endParaRPr lang="es-MX" sz="1400" b="1">
                <a:solidFill>
                  <a:srgbClr val="000000"/>
                </a:solidFill>
                <a:latin typeface="Arial" charset="0"/>
                <a:cs typeface="Tahoma" charset="0"/>
              </a:endParaRPr>
            </a:p>
            <a:p>
              <a:pPr algn="l">
                <a:spcBef>
                  <a:spcPct val="50000"/>
                </a:spcBef>
              </a:pPr>
              <a:r>
                <a:rPr lang="es-ES" sz="1400">
                  <a:solidFill>
                    <a:srgbClr val="000000"/>
                  </a:solidFill>
                  <a:latin typeface="Arial" charset="0"/>
                  <a:cs typeface="Tahoma" charset="0"/>
                </a:rPr>
                <a:t>Reunir a todas las personas que participaron en el trabajo para notificar la reposición de la tensión.</a:t>
              </a:r>
            </a:p>
            <a:p>
              <a:pPr algn="l" eaLnBrk="0" hangingPunct="0">
                <a:spcBef>
                  <a:spcPct val="50000"/>
                </a:spcBef>
                <a:buClr>
                  <a:srgbClr val="FF3300"/>
                </a:buClr>
                <a:buFont typeface="Wingdings" pitchFamily="2" charset="2"/>
                <a:buChar char="Ø"/>
              </a:pPr>
              <a:r>
                <a:rPr lang="es-ES" sz="1400">
                  <a:solidFill>
                    <a:srgbClr val="000000"/>
                  </a:solidFill>
                  <a:latin typeface="Arial" charset="0"/>
                  <a:cs typeface="Tahoma" charset="0"/>
                </a:rPr>
                <a:t>Verificar visualmente que no hayan quedado en el sitio de trabajo herramientas u otros elementos.</a:t>
              </a:r>
            </a:p>
            <a:p>
              <a:pPr algn="l" eaLnBrk="0" hangingPunct="0">
                <a:spcBef>
                  <a:spcPct val="50000"/>
                </a:spcBef>
                <a:buClr>
                  <a:srgbClr val="FF3300"/>
                </a:buClr>
                <a:buFont typeface="Wingdings" pitchFamily="2" charset="2"/>
                <a:buChar char="Ø"/>
              </a:pPr>
              <a:r>
                <a:rPr lang="es-ES" sz="1400">
                  <a:solidFill>
                    <a:srgbClr val="000000"/>
                  </a:solidFill>
                  <a:latin typeface="Arial" charset="0"/>
                  <a:cs typeface="Tahoma" charset="0"/>
                </a:rPr>
                <a:t>Se retirará la señalización y luego el bloqueo.</a:t>
              </a:r>
            </a:p>
            <a:p>
              <a:pPr algn="l" eaLnBrk="0" hangingPunct="0">
                <a:spcBef>
                  <a:spcPct val="50000"/>
                </a:spcBef>
                <a:buClr>
                  <a:srgbClr val="FF3300"/>
                </a:buClr>
                <a:buFont typeface="Wingdings" pitchFamily="2" charset="2"/>
                <a:buChar char="Ø"/>
              </a:pPr>
              <a:r>
                <a:rPr lang="es-ES" sz="1400">
                  <a:solidFill>
                    <a:srgbClr val="000000"/>
                  </a:solidFill>
                  <a:latin typeface="Arial" charset="0"/>
                  <a:cs typeface="Tahoma" charset="0"/>
                </a:rPr>
                <a:t>Se cerrarán los circuitos.</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76803"/>
                                        </p:tgtEl>
                                        <p:attrNameLst>
                                          <p:attrName>style.visibility</p:attrName>
                                        </p:attrNameLst>
                                      </p:cBhvr>
                                      <p:to>
                                        <p:strVal val="visible"/>
                                      </p:to>
                                    </p:set>
                                    <p:anim calcmode="lin" valueType="num">
                                      <p:cBhvr additive="base">
                                        <p:cTn id="7" dur="500" fill="hold"/>
                                        <p:tgtEl>
                                          <p:spTgt spid="76803"/>
                                        </p:tgtEl>
                                        <p:attrNameLst>
                                          <p:attrName>ppt_x</p:attrName>
                                        </p:attrNameLst>
                                      </p:cBhvr>
                                      <p:tavLst>
                                        <p:tav tm="0">
                                          <p:val>
                                            <p:strVal val="0-#ppt_w/2"/>
                                          </p:val>
                                        </p:tav>
                                        <p:tav tm="100000">
                                          <p:val>
                                            <p:strVal val="#ppt_x"/>
                                          </p:val>
                                        </p:tav>
                                      </p:tavLst>
                                    </p:anim>
                                    <p:anim calcmode="lin" valueType="num">
                                      <p:cBhvr additive="base">
                                        <p:cTn id="8" dur="500" fill="hold"/>
                                        <p:tgtEl>
                                          <p:spTgt spid="76803"/>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76803"/>
                                        </p:tgtEl>
                                        <p:attrNameLst>
                                          <p:attrName>style.visibility</p:attrName>
                                        </p:attrNameLst>
                                      </p:cBhvr>
                                      <p:to>
                                        <p:strVal val="hidden"/>
                                      </p:to>
                                    </p:set>
                                  </p:sub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76807"/>
                                        </p:tgtEl>
                                        <p:attrNameLst>
                                          <p:attrName>style.visibility</p:attrName>
                                        </p:attrNameLst>
                                      </p:cBhvr>
                                      <p:to>
                                        <p:strVal val="visible"/>
                                      </p:to>
                                    </p:set>
                                    <p:animEffect transition="in" filter="blinds(horizontal)">
                                      <p:cBhvr>
                                        <p:cTn id="13" dur="500"/>
                                        <p:tgtEl>
                                          <p:spTgt spid="768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816" name="Rectangle 40"/>
          <p:cNvSpPr>
            <a:spLocks noChangeArrowheads="1"/>
          </p:cNvSpPr>
          <p:nvPr/>
        </p:nvSpPr>
        <p:spPr bwMode="auto">
          <a:xfrm>
            <a:off x="304800" y="4191000"/>
            <a:ext cx="8534400" cy="1828800"/>
          </a:xfrm>
          <a:prstGeom prst="rect">
            <a:avLst/>
          </a:prstGeom>
          <a:solidFill>
            <a:srgbClr val="FFE4AF"/>
          </a:solidFill>
          <a:ln w="9525">
            <a:noFill/>
            <a:miter lim="800000"/>
            <a:headEnd/>
            <a:tailEnd/>
          </a:ln>
          <a:effectLst/>
        </p:spPr>
        <p:txBody>
          <a:bodyPr wrap="none" anchor="ctr"/>
          <a:lstStyle/>
          <a:p>
            <a:endParaRPr lang="es-ES"/>
          </a:p>
        </p:txBody>
      </p:sp>
      <p:sp>
        <p:nvSpPr>
          <p:cNvPr id="75778" name="Rectangle 2"/>
          <p:cNvSpPr>
            <a:spLocks noChangeArrowheads="1"/>
          </p:cNvSpPr>
          <p:nvPr/>
        </p:nvSpPr>
        <p:spPr bwMode="auto">
          <a:xfrm>
            <a:off x="381000" y="152400"/>
            <a:ext cx="8305800" cy="633413"/>
          </a:xfrm>
          <a:prstGeom prst="rect">
            <a:avLst/>
          </a:prstGeom>
          <a:noFill/>
          <a:ln w="9525">
            <a:noFill/>
            <a:miter lim="800000"/>
            <a:headEnd/>
            <a:tailEnd/>
          </a:ln>
          <a:effectLst/>
        </p:spPr>
        <p:txBody>
          <a:bodyPr>
            <a:spAutoFit/>
          </a:bodyPr>
          <a:lstStyle/>
          <a:p>
            <a:pPr algn="l">
              <a:lnSpc>
                <a:spcPct val="75000"/>
              </a:lnSpc>
              <a:spcBef>
                <a:spcPct val="50000"/>
              </a:spcBef>
            </a:pPr>
            <a:r>
              <a:rPr lang="es-MX" sz="2400">
                <a:latin typeface="Arial Black" pitchFamily="34" charset="0"/>
                <a:cs typeface="Times New Roman" charset="0"/>
              </a:rPr>
              <a:t>RIESGO ELECTRICO</a:t>
            </a:r>
          </a:p>
          <a:p>
            <a:pPr algn="l">
              <a:lnSpc>
                <a:spcPct val="75000"/>
              </a:lnSpc>
              <a:spcBef>
                <a:spcPct val="50000"/>
              </a:spcBef>
            </a:pPr>
            <a:r>
              <a:rPr lang="es-MX" sz="1400">
                <a:solidFill>
                  <a:srgbClr val="D64430"/>
                </a:solidFill>
                <a:latin typeface="Arial Black" pitchFamily="34" charset="0"/>
                <a:cs typeface="Times New Roman" charset="0"/>
              </a:rPr>
              <a:t>PRIMEROS AUXILIOS</a:t>
            </a:r>
          </a:p>
        </p:txBody>
      </p:sp>
      <p:sp>
        <p:nvSpPr>
          <p:cNvPr id="75814" name="Rectangle 38"/>
          <p:cNvSpPr>
            <a:spLocks noChangeArrowheads="1"/>
          </p:cNvSpPr>
          <p:nvPr/>
        </p:nvSpPr>
        <p:spPr bwMode="auto">
          <a:xfrm>
            <a:off x="609600" y="2292350"/>
            <a:ext cx="8077200" cy="3662363"/>
          </a:xfrm>
          <a:prstGeom prst="rect">
            <a:avLst/>
          </a:prstGeom>
          <a:noFill/>
          <a:ln w="9525">
            <a:noFill/>
            <a:miter lim="800000"/>
            <a:headEnd/>
            <a:tailEnd/>
          </a:ln>
          <a:effectLst/>
        </p:spPr>
        <p:txBody>
          <a:bodyPr>
            <a:spAutoFit/>
          </a:bodyPr>
          <a:lstStyle/>
          <a:p>
            <a:pPr algn="l"/>
            <a:r>
              <a:rPr lang="es-MX" b="1"/>
              <a:t>Interrumpir</a:t>
            </a:r>
            <a:r>
              <a:rPr lang="es-ES" b="1"/>
              <a:t> de inmediato el paso de la corriente</a:t>
            </a:r>
            <a:endParaRPr lang="es-MX" b="1"/>
          </a:p>
          <a:p>
            <a:pPr algn="l">
              <a:buClr>
                <a:schemeClr val="accent2"/>
              </a:buClr>
              <a:buFontTx/>
              <a:buChar char="•"/>
            </a:pPr>
            <a:r>
              <a:rPr lang="es-MX"/>
              <a:t> </a:t>
            </a:r>
            <a:r>
              <a:rPr lang="es-ES"/>
              <a:t>desconectando el conductor causante de la descarga</a:t>
            </a:r>
            <a:endParaRPr lang="es-MX"/>
          </a:p>
          <a:p>
            <a:pPr algn="l">
              <a:buClr>
                <a:schemeClr val="accent2"/>
              </a:buClr>
              <a:buFontTx/>
              <a:buChar char="•"/>
            </a:pPr>
            <a:r>
              <a:rPr lang="es-MX"/>
              <a:t> </a:t>
            </a:r>
            <a:r>
              <a:rPr lang="es-ES"/>
              <a:t>cerrando el interruptor del contador o mediante el dispositivo diferencial</a:t>
            </a:r>
            <a:endParaRPr lang="es-MX"/>
          </a:p>
          <a:p>
            <a:pPr algn="l"/>
            <a:endParaRPr lang="es-MX"/>
          </a:p>
          <a:p>
            <a:pPr algn="l"/>
            <a:r>
              <a:rPr lang="es-MX" b="1"/>
              <a:t>Atender </a:t>
            </a:r>
            <a:r>
              <a:rPr lang="es-ES" b="1"/>
              <a:t>a la víctima</a:t>
            </a:r>
            <a:endParaRPr lang="es-MX" b="1"/>
          </a:p>
          <a:p>
            <a:pPr algn="l"/>
            <a:endParaRPr lang="es-ES" b="1"/>
          </a:p>
          <a:p>
            <a:pPr algn="l"/>
            <a:r>
              <a:rPr lang="es-ES"/>
              <a:t>Si la electrocución se ha producido en una línea de alta tensión, es imposible portar los primeros auxilios a la víctima y muy peligroso acercarse a ella a menos de veinte metros.</a:t>
            </a:r>
            <a:endParaRPr lang="es-MX"/>
          </a:p>
          <a:p>
            <a:pPr algn="l"/>
            <a:r>
              <a:rPr lang="es-ES"/>
              <a:t>En</a:t>
            </a:r>
            <a:r>
              <a:rPr lang="es-MX"/>
              <a:t> </a:t>
            </a:r>
            <a:r>
              <a:rPr lang="es-ES"/>
              <a:t>estos casos, lo indicado es pedir ayuda a los servicios de socorro y solicitar a la compañía que corte el fluido eléctrico. </a:t>
            </a:r>
          </a:p>
          <a:p>
            <a:pPr algn="l"/>
            <a:endParaRPr lang="es-ES"/>
          </a:p>
        </p:txBody>
      </p:sp>
      <p:pic>
        <p:nvPicPr>
          <p:cNvPr id="75815" name="Picture 39" descr="C:\Archivos de programa\Archivos comunes\Microsoft Shared\Clipart\cagcat50\PE02364_.wmf"/>
          <p:cNvPicPr>
            <a:picLocks noChangeAspect="1" noChangeArrowheads="1"/>
          </p:cNvPicPr>
          <p:nvPr/>
        </p:nvPicPr>
        <p:blipFill>
          <a:blip r:embed="rId2" cstate="print"/>
          <a:srcRect/>
          <a:stretch>
            <a:fillRect/>
          </a:stretch>
        </p:blipFill>
        <p:spPr bwMode="auto">
          <a:xfrm>
            <a:off x="4343400" y="152400"/>
            <a:ext cx="4064000" cy="1819275"/>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4"/>
          <p:cNvSpPr>
            <a:spLocks noChangeArrowheads="1"/>
          </p:cNvSpPr>
          <p:nvPr/>
        </p:nvSpPr>
        <p:spPr bwMode="auto">
          <a:xfrm>
            <a:off x="228600" y="609600"/>
            <a:ext cx="8686800" cy="5486400"/>
          </a:xfrm>
          <a:prstGeom prst="rect">
            <a:avLst/>
          </a:prstGeom>
          <a:solidFill>
            <a:srgbClr val="FFE4AF"/>
          </a:solidFill>
          <a:ln w="9525">
            <a:noFill/>
            <a:miter lim="800000"/>
            <a:headEnd/>
            <a:tailEnd/>
          </a:ln>
          <a:effectLst/>
        </p:spPr>
        <p:txBody>
          <a:bodyPr wrap="none" anchor="ctr"/>
          <a:lstStyle/>
          <a:p>
            <a:endParaRPr lang="es-ES"/>
          </a:p>
        </p:txBody>
      </p:sp>
      <p:sp>
        <p:nvSpPr>
          <p:cNvPr id="77826" name="Rectangle 2"/>
          <p:cNvSpPr>
            <a:spLocks noChangeArrowheads="1"/>
          </p:cNvSpPr>
          <p:nvPr/>
        </p:nvSpPr>
        <p:spPr bwMode="auto">
          <a:xfrm>
            <a:off x="381000" y="152400"/>
            <a:ext cx="8305800" cy="366713"/>
          </a:xfrm>
          <a:prstGeom prst="rect">
            <a:avLst/>
          </a:prstGeom>
          <a:noFill/>
          <a:ln w="9525">
            <a:noFill/>
            <a:miter lim="800000"/>
            <a:headEnd/>
            <a:tailEnd/>
          </a:ln>
          <a:effectLst/>
        </p:spPr>
        <p:txBody>
          <a:bodyPr>
            <a:spAutoFit/>
          </a:bodyPr>
          <a:lstStyle/>
          <a:p>
            <a:pPr algn="l">
              <a:lnSpc>
                <a:spcPct val="75000"/>
              </a:lnSpc>
              <a:spcBef>
                <a:spcPct val="50000"/>
              </a:spcBef>
            </a:pPr>
            <a:r>
              <a:rPr lang="es-MX" sz="2400">
                <a:latin typeface="Arial Black" pitchFamily="34" charset="0"/>
                <a:cs typeface="Times New Roman" charset="0"/>
              </a:rPr>
              <a:t>RIESGO ELECTRICO  </a:t>
            </a:r>
            <a:r>
              <a:rPr lang="es-MX" sz="1400">
                <a:solidFill>
                  <a:srgbClr val="D64430"/>
                </a:solidFill>
                <a:latin typeface="Arial Black" pitchFamily="34" charset="0"/>
                <a:cs typeface="Times New Roman" charset="0"/>
              </a:rPr>
              <a:t>PRIMEROS AUXILIOS</a:t>
            </a:r>
          </a:p>
        </p:txBody>
      </p:sp>
      <p:sp>
        <p:nvSpPr>
          <p:cNvPr id="77827" name="Rectangle 3"/>
          <p:cNvSpPr>
            <a:spLocks noChangeArrowheads="1"/>
          </p:cNvSpPr>
          <p:nvPr/>
        </p:nvSpPr>
        <p:spPr bwMode="auto">
          <a:xfrm>
            <a:off x="228600" y="762000"/>
            <a:ext cx="8763000" cy="5197475"/>
          </a:xfrm>
          <a:prstGeom prst="rect">
            <a:avLst/>
          </a:prstGeom>
          <a:noFill/>
          <a:ln w="9525">
            <a:noFill/>
            <a:miter lim="800000"/>
            <a:headEnd/>
            <a:tailEnd/>
          </a:ln>
          <a:effectLst/>
        </p:spPr>
        <p:txBody>
          <a:bodyPr>
            <a:spAutoFit/>
          </a:bodyPr>
          <a:lstStyle/>
          <a:p>
            <a:pPr algn="l">
              <a:buClr>
                <a:srgbClr val="FF3300"/>
              </a:buClr>
              <a:buFont typeface="Wingdings" pitchFamily="2" charset="2"/>
              <a:buChar char="Ø"/>
            </a:pPr>
            <a:r>
              <a:rPr lang="es-ES" sz="1400"/>
              <a:t>Desconectar la corriente, maniobrando en los interruptores de la sección o en los generales</a:t>
            </a:r>
            <a:endParaRPr lang="es-MX" sz="1400"/>
          </a:p>
          <a:p>
            <a:pPr algn="l">
              <a:buClr>
                <a:srgbClr val="FF3300"/>
              </a:buClr>
              <a:buFont typeface="Wingdings" pitchFamily="2" charset="2"/>
              <a:buChar char="Ø"/>
            </a:pPr>
            <a:endParaRPr lang="es-ES" sz="1400"/>
          </a:p>
          <a:p>
            <a:pPr algn="l">
              <a:buClr>
                <a:srgbClr val="FF3300"/>
              </a:buClr>
              <a:buFont typeface="Wingdings" pitchFamily="2" charset="2"/>
              <a:buChar char="Ø"/>
            </a:pPr>
            <a:r>
              <a:rPr lang="es-ES" sz="1400"/>
              <a:t>Si no se puede actuar sobre los interruptores, aislarse debidamente (usando calzado y guantes de goma, o subiéndose sobre una tabla). </a:t>
            </a:r>
          </a:p>
          <a:p>
            <a:pPr algn="l">
              <a:buClr>
                <a:srgbClr val="FF3300"/>
              </a:buClr>
              <a:buFont typeface="Wingdings" pitchFamily="2" charset="2"/>
              <a:buChar char="Ø"/>
            </a:pPr>
            <a:endParaRPr lang="es-ES" sz="1400"/>
          </a:p>
          <a:p>
            <a:pPr algn="l">
              <a:buClr>
                <a:srgbClr val="FF3300"/>
              </a:buClr>
              <a:buFont typeface="Wingdings" pitchFamily="2" charset="2"/>
              <a:buChar char="Ø"/>
            </a:pPr>
            <a:r>
              <a:rPr lang="es-ES" sz="1400"/>
              <a:t>Si el accidentado queda unido al conductor eléctrico, actuar sobre este último, separándole la víctima por medio de una pértiga aislante. Si no tiene una a mano, utilizar un palo o bastón de madera seca. </a:t>
            </a:r>
          </a:p>
          <a:p>
            <a:pPr algn="l">
              <a:buClr>
                <a:srgbClr val="FF3300"/>
              </a:buClr>
              <a:buFont typeface="Wingdings" pitchFamily="2" charset="2"/>
              <a:buChar char="Ø"/>
            </a:pPr>
            <a:endParaRPr lang="es-ES" sz="1400"/>
          </a:p>
          <a:p>
            <a:pPr algn="l">
              <a:buClr>
                <a:srgbClr val="FF3300"/>
              </a:buClr>
              <a:buFont typeface="Wingdings" pitchFamily="2" charset="2"/>
              <a:buChar char="Ø"/>
            </a:pPr>
            <a:r>
              <a:rPr lang="es-ES" sz="1400"/>
              <a:t>Cuando el lesionado quede tendido encima del conductor, envolverle los pies con ropa o tela seca, tirar de la víctima por los pies con la pértiga o el palo, cuidando que el conductor de corriente no sea arrastrado también. </a:t>
            </a:r>
          </a:p>
          <a:p>
            <a:pPr algn="l">
              <a:buClr>
                <a:srgbClr val="FF3300"/>
              </a:buClr>
              <a:buFont typeface="Wingdings" pitchFamily="2" charset="2"/>
              <a:buChar char="Ø"/>
            </a:pPr>
            <a:endParaRPr lang="es-ES" sz="1400"/>
          </a:p>
          <a:p>
            <a:pPr algn="l">
              <a:buClr>
                <a:srgbClr val="FF3300"/>
              </a:buClr>
              <a:buFont typeface="Wingdings" pitchFamily="2" charset="2"/>
              <a:buChar char="Ø"/>
            </a:pPr>
            <a:r>
              <a:rPr lang="es-ES" sz="1400"/>
              <a:t>Para actuar con mayor rapidez, cortar el conductor eléctrico a ambos lados de la víctima, utilizando un hacha provista de mango de madera. </a:t>
            </a:r>
          </a:p>
          <a:p>
            <a:pPr algn="l">
              <a:buClr>
                <a:srgbClr val="FF3300"/>
              </a:buClr>
              <a:buFont typeface="Wingdings" pitchFamily="2" charset="2"/>
              <a:buChar char="Ø"/>
            </a:pPr>
            <a:endParaRPr lang="es-ES" sz="1400"/>
          </a:p>
          <a:p>
            <a:pPr algn="l">
              <a:buClr>
                <a:srgbClr val="FF3300"/>
              </a:buClr>
              <a:buFont typeface="Wingdings" pitchFamily="2" charset="2"/>
              <a:buChar char="Ø"/>
            </a:pPr>
            <a:r>
              <a:rPr lang="es-ES" sz="1400"/>
              <a:t>En alta tensión, suprimir la corriente a ambos lados de la víctima, pues si no, su salvación será muy peligrosa.. </a:t>
            </a:r>
          </a:p>
          <a:p>
            <a:pPr algn="l">
              <a:buClr>
                <a:srgbClr val="FF3300"/>
              </a:buClr>
              <a:buFont typeface="Wingdings" pitchFamily="2" charset="2"/>
              <a:buChar char="Ø"/>
            </a:pPr>
            <a:endParaRPr lang="es-ES" sz="1400"/>
          </a:p>
          <a:p>
            <a:pPr algn="l">
              <a:buClr>
                <a:srgbClr val="FF3300"/>
              </a:buClr>
              <a:buFont typeface="Wingdings" pitchFamily="2" charset="2"/>
              <a:buChar char="Ø"/>
            </a:pPr>
            <a:r>
              <a:rPr lang="es-ES" sz="1400"/>
              <a:t>Si el accidentado hubiera quedado suspendido a cierta altura del suelo, prever su caída, colocando debajo colchones, mantas, montones de paja o una lona. </a:t>
            </a:r>
          </a:p>
          <a:p>
            <a:pPr algn="l">
              <a:buClr>
                <a:srgbClr val="FF3300"/>
              </a:buClr>
              <a:buFont typeface="Wingdings" pitchFamily="2" charset="2"/>
              <a:buChar char="Ø"/>
            </a:pPr>
            <a:endParaRPr lang="es-ES" sz="1400"/>
          </a:p>
          <a:p>
            <a:pPr algn="l">
              <a:buClr>
                <a:srgbClr val="FF3300"/>
              </a:buClr>
              <a:buFont typeface="Wingdings" pitchFamily="2" charset="2"/>
              <a:buChar char="Ø"/>
            </a:pPr>
            <a:r>
              <a:rPr lang="es-ES" sz="1400"/>
              <a:t>Tener presente que el electrocutado es un conductor eléctrico mientras a través de él pase la corriente.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ChangeArrowheads="1"/>
          </p:cNvSpPr>
          <p:nvPr/>
        </p:nvSpPr>
        <p:spPr bwMode="auto">
          <a:xfrm>
            <a:off x="381000" y="152400"/>
            <a:ext cx="8305800" cy="366713"/>
          </a:xfrm>
          <a:prstGeom prst="rect">
            <a:avLst/>
          </a:prstGeom>
          <a:noFill/>
          <a:ln w="9525">
            <a:noFill/>
            <a:miter lim="800000"/>
            <a:headEnd/>
            <a:tailEnd/>
          </a:ln>
          <a:effectLst/>
        </p:spPr>
        <p:txBody>
          <a:bodyPr>
            <a:spAutoFit/>
          </a:bodyPr>
          <a:lstStyle/>
          <a:p>
            <a:pPr algn="l">
              <a:lnSpc>
                <a:spcPct val="75000"/>
              </a:lnSpc>
              <a:spcBef>
                <a:spcPct val="50000"/>
              </a:spcBef>
            </a:pPr>
            <a:r>
              <a:rPr lang="es-MX" sz="2400">
                <a:latin typeface="Arial Black" pitchFamily="34" charset="0"/>
                <a:cs typeface="Times New Roman" charset="0"/>
              </a:rPr>
              <a:t>RIESGO ELECTRICO  </a:t>
            </a:r>
            <a:r>
              <a:rPr lang="es-MX" sz="1400">
                <a:solidFill>
                  <a:srgbClr val="D64430"/>
                </a:solidFill>
                <a:latin typeface="Arial Black" pitchFamily="34" charset="0"/>
                <a:cs typeface="Times New Roman" charset="0"/>
              </a:rPr>
              <a:t>PRIMEROS AUXILIOS</a:t>
            </a:r>
          </a:p>
        </p:txBody>
      </p:sp>
      <p:sp>
        <p:nvSpPr>
          <p:cNvPr id="78851" name="Rectangle 3"/>
          <p:cNvSpPr>
            <a:spLocks noChangeArrowheads="1"/>
          </p:cNvSpPr>
          <p:nvPr/>
        </p:nvSpPr>
        <p:spPr bwMode="auto">
          <a:xfrm>
            <a:off x="533400" y="855663"/>
            <a:ext cx="8077200" cy="5316537"/>
          </a:xfrm>
          <a:prstGeom prst="rect">
            <a:avLst/>
          </a:prstGeom>
          <a:noFill/>
          <a:ln w="9525">
            <a:noFill/>
            <a:miter lim="800000"/>
            <a:headEnd/>
            <a:tailEnd/>
          </a:ln>
          <a:effectLst/>
        </p:spPr>
        <p:txBody>
          <a:bodyPr>
            <a:spAutoFit/>
          </a:bodyPr>
          <a:lstStyle/>
          <a:p>
            <a:pPr algn="l">
              <a:spcBef>
                <a:spcPct val="50000"/>
              </a:spcBef>
            </a:pPr>
            <a:r>
              <a:rPr lang="es-ES" b="1"/>
              <a:t>Tratamiento </a:t>
            </a:r>
          </a:p>
          <a:p>
            <a:pPr algn="l">
              <a:spcBef>
                <a:spcPct val="50000"/>
              </a:spcBef>
            </a:pPr>
            <a:endParaRPr lang="es-ES" b="1"/>
          </a:p>
          <a:p>
            <a:pPr algn="l">
              <a:spcBef>
                <a:spcPct val="50000"/>
              </a:spcBef>
              <a:buClr>
                <a:schemeClr val="accent2"/>
              </a:buClr>
              <a:buFont typeface="Wingdings" pitchFamily="2" charset="2"/>
              <a:buChar char="q"/>
            </a:pPr>
            <a:r>
              <a:rPr lang="es-ES"/>
              <a:t> Una vez rescatada la víctima, atender rápidamente a su reanimación. </a:t>
            </a:r>
          </a:p>
          <a:p>
            <a:pPr algn="l">
              <a:spcBef>
                <a:spcPct val="50000"/>
              </a:spcBef>
              <a:buClr>
                <a:schemeClr val="accent2"/>
              </a:buClr>
              <a:buFont typeface="Wingdings" pitchFamily="2" charset="2"/>
              <a:buChar char="q"/>
            </a:pPr>
            <a:endParaRPr lang="es-ES"/>
          </a:p>
          <a:p>
            <a:pPr algn="l">
              <a:spcBef>
                <a:spcPct val="50000"/>
              </a:spcBef>
              <a:buClr>
                <a:schemeClr val="accent2"/>
              </a:buClr>
              <a:buFont typeface="Wingdings" pitchFamily="2" charset="2"/>
              <a:buChar char="q"/>
            </a:pPr>
            <a:r>
              <a:rPr lang="es-ES"/>
              <a:t> Por lo general, el paciente sufre una repentina pérdida de conocimiento al recibir la descarga, el pulso es muy débil y probablemente sufra quemaduras. </a:t>
            </a:r>
          </a:p>
          <a:p>
            <a:pPr algn="l">
              <a:spcBef>
                <a:spcPct val="50000"/>
              </a:spcBef>
              <a:buClr>
                <a:schemeClr val="accent2"/>
              </a:buClr>
              <a:buFont typeface="Wingdings" pitchFamily="2" charset="2"/>
              <a:buChar char="q"/>
            </a:pPr>
            <a:endParaRPr lang="es-ES"/>
          </a:p>
          <a:p>
            <a:pPr algn="l">
              <a:spcBef>
                <a:spcPct val="50000"/>
              </a:spcBef>
              <a:buClr>
                <a:schemeClr val="accent2"/>
              </a:buClr>
              <a:buFont typeface="Wingdings" pitchFamily="2" charset="2"/>
              <a:buChar char="q"/>
            </a:pPr>
            <a:r>
              <a:rPr lang="es-ES"/>
              <a:t> El cuerpo permanece rígido. Si no respira, practicarle la respiración artificial rápidamente y sin desmayo. Seguramente sea necesario aplicarle un masaje cardíaco, pues el efecto del “shock” suele paralizar el corazón o descompasar su ritmo. </a:t>
            </a:r>
          </a:p>
          <a:p>
            <a:pPr algn="l">
              <a:spcBef>
                <a:spcPct val="50000"/>
              </a:spcBef>
            </a:pPr>
            <a:endParaRPr lang="es-ES"/>
          </a:p>
          <a:p>
            <a:pPr algn="l">
              <a:spcBef>
                <a:spcPct val="50000"/>
              </a:spcBef>
            </a:pPr>
            <a:endParaRPr lang="es-E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381000" y="152400"/>
            <a:ext cx="8305800" cy="711200"/>
          </a:xfrm>
          <a:prstGeom prst="rect">
            <a:avLst/>
          </a:prstGeom>
          <a:noFill/>
          <a:ln w="9525">
            <a:noFill/>
            <a:miter lim="800000"/>
            <a:headEnd/>
            <a:tailEnd/>
          </a:ln>
          <a:effectLst/>
        </p:spPr>
        <p:txBody>
          <a:bodyPr>
            <a:spAutoFit/>
          </a:bodyPr>
          <a:lstStyle/>
          <a:p>
            <a:pPr>
              <a:lnSpc>
                <a:spcPct val="75000"/>
              </a:lnSpc>
              <a:spcBef>
                <a:spcPct val="50000"/>
              </a:spcBef>
            </a:pPr>
            <a:r>
              <a:rPr lang="es-MX" sz="2400">
                <a:latin typeface="Arial Black" pitchFamily="34" charset="0"/>
                <a:cs typeface="Times New Roman" charset="0"/>
              </a:rPr>
              <a:t>RIESGO ELECTRICO</a:t>
            </a:r>
          </a:p>
          <a:p>
            <a:pPr>
              <a:lnSpc>
                <a:spcPct val="75000"/>
              </a:lnSpc>
              <a:spcBef>
                <a:spcPct val="50000"/>
              </a:spcBef>
            </a:pPr>
            <a:r>
              <a:rPr lang="es-MX">
                <a:solidFill>
                  <a:srgbClr val="FF3300"/>
                </a:solidFill>
                <a:latin typeface="Arial Black" pitchFamily="34" charset="0"/>
                <a:cs typeface="Times New Roman" charset="0"/>
              </a:rPr>
              <a:t>CONSIDERACIONES GENERALES</a:t>
            </a:r>
          </a:p>
        </p:txBody>
      </p:sp>
      <p:sp>
        <p:nvSpPr>
          <p:cNvPr id="81925" name="Rectangle 5"/>
          <p:cNvSpPr>
            <a:spLocks noGrp="1" noChangeArrowheads="1"/>
          </p:cNvSpPr>
          <p:nvPr>
            <p:ph type="body" sz="half" idx="1"/>
          </p:nvPr>
        </p:nvSpPr>
        <p:spPr>
          <a:xfrm>
            <a:off x="304800" y="1066800"/>
            <a:ext cx="4191000" cy="4953000"/>
          </a:xfrm>
          <a:solidFill>
            <a:srgbClr val="DDFFFF"/>
          </a:solidFill>
          <a:ln>
            <a:solidFill>
              <a:srgbClr val="CCECFF"/>
            </a:solidFill>
          </a:ln>
        </p:spPr>
        <p:txBody>
          <a:bodyPr/>
          <a:lstStyle/>
          <a:p>
            <a:pPr>
              <a:spcBef>
                <a:spcPct val="0"/>
              </a:spcBef>
              <a:buFontTx/>
              <a:buNone/>
            </a:pPr>
            <a:r>
              <a:rPr lang="es-ES" sz="1400">
                <a:latin typeface="Verdana" pitchFamily="34" charset="0"/>
              </a:rPr>
              <a:t>PROTECCIONES EN INSTALACIONES</a:t>
            </a:r>
          </a:p>
          <a:p>
            <a:pPr>
              <a:spcBef>
                <a:spcPct val="0"/>
              </a:spcBef>
              <a:buFontTx/>
              <a:buNone/>
            </a:pPr>
            <a:r>
              <a:rPr lang="es-ES" sz="1400">
                <a:latin typeface="Verdana" pitchFamily="34" charset="0"/>
              </a:rPr>
              <a:t> </a:t>
            </a:r>
          </a:p>
          <a:p>
            <a:pPr>
              <a:spcBef>
                <a:spcPct val="0"/>
              </a:spcBef>
              <a:buFontTx/>
              <a:buNone/>
            </a:pPr>
            <a:r>
              <a:rPr lang="es-ES" sz="1400">
                <a:latin typeface="Verdana" pitchFamily="34" charset="0"/>
              </a:rPr>
              <a:t>a) Puesta a tierra en todas las masas de los equipos e instalaciones.</a:t>
            </a:r>
          </a:p>
          <a:p>
            <a:pPr>
              <a:spcBef>
                <a:spcPct val="0"/>
              </a:spcBef>
              <a:buFontTx/>
              <a:buNone/>
            </a:pPr>
            <a:endParaRPr lang="es-ES" sz="1400">
              <a:latin typeface="Verdana" pitchFamily="34" charset="0"/>
            </a:endParaRPr>
          </a:p>
          <a:p>
            <a:pPr>
              <a:spcBef>
                <a:spcPct val="0"/>
              </a:spcBef>
              <a:buFontTx/>
              <a:buNone/>
            </a:pPr>
            <a:r>
              <a:rPr lang="es-ES" sz="1400">
                <a:latin typeface="Verdana" pitchFamily="34" charset="0"/>
              </a:rPr>
              <a:t>b) Instalación de dispositivos de fusibles por corto circuito.</a:t>
            </a:r>
          </a:p>
          <a:p>
            <a:pPr>
              <a:spcBef>
                <a:spcPct val="0"/>
              </a:spcBef>
              <a:buFontTx/>
              <a:buNone/>
            </a:pPr>
            <a:endParaRPr lang="es-ES" sz="1400">
              <a:latin typeface="Verdana" pitchFamily="34" charset="0"/>
            </a:endParaRPr>
          </a:p>
          <a:p>
            <a:pPr>
              <a:spcBef>
                <a:spcPct val="0"/>
              </a:spcBef>
              <a:buFontTx/>
              <a:buNone/>
            </a:pPr>
            <a:r>
              <a:rPr lang="es-ES" sz="1400">
                <a:latin typeface="Verdana" pitchFamily="34" charset="0"/>
              </a:rPr>
              <a:t>c) Dispositivos de corte por sobrecarga.</a:t>
            </a:r>
          </a:p>
          <a:p>
            <a:pPr>
              <a:spcBef>
                <a:spcPct val="0"/>
              </a:spcBef>
              <a:buFontTx/>
              <a:buNone/>
            </a:pPr>
            <a:endParaRPr lang="es-ES" sz="1400">
              <a:latin typeface="Verdana" pitchFamily="34" charset="0"/>
            </a:endParaRPr>
          </a:p>
          <a:p>
            <a:pPr>
              <a:spcBef>
                <a:spcPct val="0"/>
              </a:spcBef>
              <a:buFontTx/>
              <a:buNone/>
            </a:pPr>
            <a:r>
              <a:rPr lang="es-ES" sz="1400">
                <a:latin typeface="Verdana" pitchFamily="34" charset="0"/>
              </a:rPr>
              <a:t>d) Tensión de seguridad en instalaciones de comando (24 Volt).</a:t>
            </a:r>
          </a:p>
          <a:p>
            <a:pPr>
              <a:spcBef>
                <a:spcPct val="0"/>
              </a:spcBef>
              <a:buFontTx/>
              <a:buNone/>
            </a:pPr>
            <a:endParaRPr lang="es-ES" sz="1400">
              <a:latin typeface="Verdana" pitchFamily="34" charset="0"/>
            </a:endParaRPr>
          </a:p>
          <a:p>
            <a:pPr>
              <a:spcBef>
                <a:spcPct val="0"/>
              </a:spcBef>
              <a:buFontTx/>
              <a:buNone/>
            </a:pPr>
            <a:r>
              <a:rPr lang="es-ES" sz="1400">
                <a:latin typeface="Verdana" pitchFamily="34" charset="0"/>
              </a:rPr>
              <a:t>e) Doble aislamiento eléctrica de los equipos e instalaciones.</a:t>
            </a:r>
          </a:p>
          <a:p>
            <a:pPr>
              <a:spcBef>
                <a:spcPct val="0"/>
              </a:spcBef>
              <a:buFontTx/>
              <a:buNone/>
            </a:pPr>
            <a:endParaRPr lang="es-ES" sz="1400">
              <a:latin typeface="Verdana" pitchFamily="34" charset="0"/>
            </a:endParaRPr>
          </a:p>
          <a:p>
            <a:pPr>
              <a:spcBef>
                <a:spcPct val="0"/>
              </a:spcBef>
              <a:buFontTx/>
              <a:buNone/>
            </a:pPr>
            <a:r>
              <a:rPr lang="es-ES" sz="1400">
                <a:latin typeface="Verdana" pitchFamily="34" charset="0"/>
              </a:rPr>
              <a:t>f)   Protección diferencial.</a:t>
            </a:r>
          </a:p>
          <a:p>
            <a:endParaRPr lang="es-ES"/>
          </a:p>
        </p:txBody>
      </p:sp>
      <p:sp>
        <p:nvSpPr>
          <p:cNvPr id="81926" name="Rectangle 6"/>
          <p:cNvSpPr>
            <a:spLocks noGrp="1" noChangeArrowheads="1"/>
          </p:cNvSpPr>
          <p:nvPr>
            <p:ph type="body" sz="half" idx="2"/>
          </p:nvPr>
        </p:nvSpPr>
        <p:spPr>
          <a:xfrm>
            <a:off x="4724400" y="1143000"/>
            <a:ext cx="4038600" cy="4876800"/>
          </a:xfrm>
          <a:solidFill>
            <a:srgbClr val="FFFFCC"/>
          </a:solidFill>
          <a:ln>
            <a:solidFill>
              <a:srgbClr val="FFE4AF"/>
            </a:solidFill>
          </a:ln>
        </p:spPr>
        <p:txBody>
          <a:bodyPr/>
          <a:lstStyle/>
          <a:p>
            <a:pPr>
              <a:lnSpc>
                <a:spcPct val="90000"/>
              </a:lnSpc>
              <a:spcBef>
                <a:spcPct val="0"/>
              </a:spcBef>
              <a:buFontTx/>
              <a:buNone/>
            </a:pPr>
            <a:r>
              <a:rPr lang="es-ES" sz="1400">
                <a:latin typeface="Verdana" pitchFamily="34" charset="0"/>
              </a:rPr>
              <a:t>PROTECCIONES PARA EVITAR CONSECUENCIAS</a:t>
            </a:r>
          </a:p>
          <a:p>
            <a:pPr>
              <a:lnSpc>
                <a:spcPct val="90000"/>
              </a:lnSpc>
              <a:spcBef>
                <a:spcPct val="0"/>
              </a:spcBef>
              <a:buFontTx/>
              <a:buNone/>
            </a:pPr>
            <a:r>
              <a:rPr lang="es-ES" sz="1400">
                <a:latin typeface="Verdana" pitchFamily="34" charset="0"/>
              </a:rPr>
              <a:t> </a:t>
            </a:r>
          </a:p>
          <a:p>
            <a:pPr>
              <a:lnSpc>
                <a:spcPct val="90000"/>
              </a:lnSpc>
              <a:spcBef>
                <a:spcPct val="0"/>
              </a:spcBef>
              <a:buFontTx/>
              <a:buNone/>
            </a:pPr>
            <a:endParaRPr lang="es-ES" sz="1400">
              <a:latin typeface="Verdana" pitchFamily="34" charset="0"/>
            </a:endParaRPr>
          </a:p>
          <a:p>
            <a:pPr>
              <a:lnSpc>
                <a:spcPct val="90000"/>
              </a:lnSpc>
              <a:spcBef>
                <a:spcPct val="0"/>
              </a:spcBef>
              <a:buFontTx/>
              <a:buNone/>
            </a:pPr>
            <a:r>
              <a:rPr lang="es-ES" sz="1400">
                <a:latin typeface="Verdana" pitchFamily="34" charset="0"/>
              </a:rPr>
              <a:t>a) Señalización en instalaciones eléctricas de baja, media y alta tensión.</a:t>
            </a:r>
          </a:p>
          <a:p>
            <a:pPr>
              <a:lnSpc>
                <a:spcPct val="90000"/>
              </a:lnSpc>
              <a:spcBef>
                <a:spcPct val="0"/>
              </a:spcBef>
              <a:buFontTx/>
              <a:buNone/>
            </a:pPr>
            <a:endParaRPr lang="es-ES" sz="1400">
              <a:latin typeface="Verdana" pitchFamily="34" charset="0"/>
            </a:endParaRPr>
          </a:p>
          <a:p>
            <a:pPr>
              <a:lnSpc>
                <a:spcPct val="90000"/>
              </a:lnSpc>
              <a:spcBef>
                <a:spcPct val="0"/>
              </a:spcBef>
              <a:buFontTx/>
              <a:buNone/>
            </a:pPr>
            <a:r>
              <a:rPr lang="es-ES" sz="1400">
                <a:latin typeface="Verdana" pitchFamily="34" charset="0"/>
              </a:rPr>
              <a:t>b) Desenergizar instalaciones y equipos para realizar mantenimiento.</a:t>
            </a:r>
          </a:p>
          <a:p>
            <a:pPr>
              <a:lnSpc>
                <a:spcPct val="90000"/>
              </a:lnSpc>
              <a:spcBef>
                <a:spcPct val="0"/>
              </a:spcBef>
              <a:buFontTx/>
              <a:buNone/>
            </a:pPr>
            <a:endParaRPr lang="es-ES" sz="1400">
              <a:latin typeface="Verdana" pitchFamily="34" charset="0"/>
            </a:endParaRPr>
          </a:p>
          <a:p>
            <a:pPr>
              <a:lnSpc>
                <a:spcPct val="90000"/>
              </a:lnSpc>
              <a:spcBef>
                <a:spcPct val="0"/>
              </a:spcBef>
              <a:buFontTx/>
              <a:buNone/>
            </a:pPr>
            <a:r>
              <a:rPr lang="es-ES" sz="1400">
                <a:latin typeface="Verdana" pitchFamily="34" charset="0"/>
              </a:rPr>
              <a:t>c) Identificar instalaciones fuera de servicio con bloqueos.</a:t>
            </a:r>
          </a:p>
          <a:p>
            <a:pPr>
              <a:lnSpc>
                <a:spcPct val="90000"/>
              </a:lnSpc>
              <a:spcBef>
                <a:spcPct val="0"/>
              </a:spcBef>
              <a:buFontTx/>
              <a:buNone/>
            </a:pPr>
            <a:endParaRPr lang="es-ES" sz="1400">
              <a:latin typeface="Verdana" pitchFamily="34" charset="0"/>
            </a:endParaRPr>
          </a:p>
          <a:p>
            <a:pPr>
              <a:lnSpc>
                <a:spcPct val="90000"/>
              </a:lnSpc>
              <a:spcBef>
                <a:spcPct val="0"/>
              </a:spcBef>
              <a:buFontTx/>
              <a:buNone/>
            </a:pPr>
            <a:r>
              <a:rPr lang="es-ES" sz="1400">
                <a:latin typeface="Verdana" pitchFamily="34" charset="0"/>
              </a:rPr>
              <a:t>d) Realizar permisos de trabajos eléctricos.</a:t>
            </a:r>
          </a:p>
          <a:p>
            <a:pPr>
              <a:lnSpc>
                <a:spcPct val="90000"/>
              </a:lnSpc>
              <a:spcBef>
                <a:spcPct val="0"/>
              </a:spcBef>
              <a:buFontTx/>
              <a:buNone/>
            </a:pPr>
            <a:endParaRPr lang="es-ES" sz="1400">
              <a:latin typeface="Verdana" pitchFamily="34" charset="0"/>
            </a:endParaRPr>
          </a:p>
          <a:p>
            <a:pPr>
              <a:lnSpc>
                <a:spcPct val="90000"/>
              </a:lnSpc>
              <a:spcBef>
                <a:spcPct val="0"/>
              </a:spcBef>
              <a:buFontTx/>
              <a:buNone/>
            </a:pPr>
            <a:r>
              <a:rPr lang="es-ES" sz="1400">
                <a:latin typeface="Verdana" pitchFamily="34" charset="0"/>
              </a:rPr>
              <a:t>e) Utilización de herramientas diseñadas para tal fin.</a:t>
            </a:r>
          </a:p>
          <a:p>
            <a:pPr>
              <a:lnSpc>
                <a:spcPct val="90000"/>
              </a:lnSpc>
              <a:spcBef>
                <a:spcPct val="0"/>
              </a:spcBef>
              <a:buFontTx/>
              <a:buNone/>
            </a:pPr>
            <a:endParaRPr lang="es-ES" sz="1400">
              <a:latin typeface="Verdana" pitchFamily="34" charset="0"/>
            </a:endParaRPr>
          </a:p>
          <a:p>
            <a:pPr>
              <a:lnSpc>
                <a:spcPct val="90000"/>
              </a:lnSpc>
              <a:spcBef>
                <a:spcPct val="0"/>
              </a:spcBef>
              <a:buFontTx/>
              <a:buNone/>
            </a:pPr>
            <a:r>
              <a:rPr lang="es-ES" sz="1400">
                <a:latin typeface="Verdana" pitchFamily="34" charset="0"/>
              </a:rPr>
              <a:t>f)   Trabajar con zapatos con suela aislante, nunca sobre pisos mojados.</a:t>
            </a:r>
          </a:p>
          <a:p>
            <a:pPr>
              <a:lnSpc>
                <a:spcPct val="90000"/>
              </a:lnSpc>
              <a:spcBef>
                <a:spcPct val="0"/>
              </a:spcBef>
              <a:buFontTx/>
              <a:buNone/>
            </a:pPr>
            <a:endParaRPr lang="es-ES" sz="1400">
              <a:latin typeface="Verdana" pitchFamily="34" charset="0"/>
            </a:endParaRPr>
          </a:p>
          <a:p>
            <a:pPr>
              <a:lnSpc>
                <a:spcPct val="90000"/>
              </a:lnSpc>
              <a:spcBef>
                <a:spcPct val="0"/>
              </a:spcBef>
              <a:buFontTx/>
              <a:buNone/>
            </a:pPr>
            <a:r>
              <a:rPr lang="es-ES" sz="1400">
                <a:latin typeface="Verdana" pitchFamily="34" charset="0"/>
              </a:rPr>
              <a:t>g) Nunca tocar equipos energizados con las manos húmedas.</a:t>
            </a:r>
          </a:p>
          <a:p>
            <a:pPr>
              <a:lnSpc>
                <a:spcPct val="90000"/>
              </a:lnSpc>
            </a:pPr>
            <a:endParaRPr lang="es-ES" sz="1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3" name="Rectangle 5"/>
          <p:cNvSpPr>
            <a:spLocks noChangeArrowheads="1"/>
          </p:cNvSpPr>
          <p:nvPr/>
        </p:nvSpPr>
        <p:spPr bwMode="auto">
          <a:xfrm>
            <a:off x="381000" y="152400"/>
            <a:ext cx="8305800" cy="711200"/>
          </a:xfrm>
          <a:prstGeom prst="rect">
            <a:avLst/>
          </a:prstGeom>
          <a:noFill/>
          <a:ln w="9525">
            <a:noFill/>
            <a:miter lim="800000"/>
            <a:headEnd/>
            <a:tailEnd/>
          </a:ln>
          <a:effectLst/>
        </p:spPr>
        <p:txBody>
          <a:bodyPr>
            <a:spAutoFit/>
          </a:bodyPr>
          <a:lstStyle/>
          <a:p>
            <a:pPr>
              <a:lnSpc>
                <a:spcPct val="75000"/>
              </a:lnSpc>
              <a:spcBef>
                <a:spcPct val="50000"/>
              </a:spcBef>
            </a:pPr>
            <a:r>
              <a:rPr lang="es-MX" sz="2400">
                <a:latin typeface="Arial Black" pitchFamily="34" charset="0"/>
                <a:cs typeface="Times New Roman" charset="0"/>
              </a:rPr>
              <a:t>RIESGO ELECTRICO</a:t>
            </a:r>
          </a:p>
          <a:p>
            <a:pPr>
              <a:lnSpc>
                <a:spcPct val="75000"/>
              </a:lnSpc>
              <a:spcBef>
                <a:spcPct val="50000"/>
              </a:spcBef>
            </a:pPr>
            <a:r>
              <a:rPr lang="es-MX">
                <a:solidFill>
                  <a:srgbClr val="FF3300"/>
                </a:solidFill>
                <a:latin typeface="Arial Black" pitchFamily="34" charset="0"/>
                <a:cs typeface="Times New Roman" charset="0"/>
              </a:rPr>
              <a:t>CONCLUSIONES</a:t>
            </a:r>
          </a:p>
        </p:txBody>
      </p:sp>
      <p:sp>
        <p:nvSpPr>
          <p:cNvPr id="83974" name="Rectangle 6"/>
          <p:cNvSpPr>
            <a:spLocks noChangeArrowheads="1"/>
          </p:cNvSpPr>
          <p:nvPr/>
        </p:nvSpPr>
        <p:spPr bwMode="auto">
          <a:xfrm>
            <a:off x="304800" y="838200"/>
            <a:ext cx="8534400" cy="5715000"/>
          </a:xfrm>
          <a:prstGeom prst="rect">
            <a:avLst/>
          </a:prstGeom>
          <a:noFill/>
          <a:ln w="9525">
            <a:noFill/>
            <a:miter lim="800000"/>
            <a:headEnd/>
            <a:tailEnd/>
          </a:ln>
          <a:effectLst/>
        </p:spPr>
        <p:txBody>
          <a:bodyPr>
            <a:spAutoFit/>
          </a:bodyPr>
          <a:lstStyle/>
          <a:p>
            <a:pPr algn="l">
              <a:spcBef>
                <a:spcPct val="50000"/>
              </a:spcBef>
              <a:buClr>
                <a:srgbClr val="FF3300"/>
              </a:buClr>
              <a:buSzPct val="165000"/>
              <a:buFont typeface="Wingdings" pitchFamily="2" charset="2"/>
              <a:buChar char="q"/>
            </a:pPr>
            <a:r>
              <a:rPr lang="es-ES" sz="1600"/>
              <a:t> Los accidentes por contactos eléctricos son escasos pero pueden ser fatales.</a:t>
            </a:r>
          </a:p>
          <a:p>
            <a:pPr algn="l">
              <a:spcBef>
                <a:spcPct val="50000"/>
              </a:spcBef>
              <a:buClr>
                <a:srgbClr val="FF3300"/>
              </a:buClr>
              <a:buSzPct val="165000"/>
              <a:buFont typeface="Wingdings" pitchFamily="2" charset="2"/>
              <a:buChar char="q"/>
            </a:pPr>
            <a:endParaRPr lang="es-ES" sz="1600"/>
          </a:p>
          <a:p>
            <a:pPr algn="l">
              <a:spcBef>
                <a:spcPct val="50000"/>
              </a:spcBef>
              <a:buClr>
                <a:srgbClr val="FF3300"/>
              </a:buClr>
              <a:buSzPct val="165000"/>
              <a:buFont typeface="Wingdings" pitchFamily="2" charset="2"/>
              <a:buChar char="q"/>
            </a:pPr>
            <a:r>
              <a:rPr lang="es-ES" sz="1600"/>
              <a:t> La mayor cantidad de accidentes generan lesiones importantes en las manos.</a:t>
            </a:r>
          </a:p>
          <a:p>
            <a:pPr algn="l">
              <a:spcBef>
                <a:spcPct val="50000"/>
              </a:spcBef>
              <a:buClr>
                <a:srgbClr val="FF3300"/>
              </a:buClr>
              <a:buSzPct val="165000"/>
              <a:buFont typeface="Wingdings" pitchFamily="2" charset="2"/>
              <a:buChar char="q"/>
            </a:pPr>
            <a:endParaRPr lang="es-ES" sz="1600"/>
          </a:p>
          <a:p>
            <a:pPr algn="l">
              <a:spcBef>
                <a:spcPct val="50000"/>
              </a:spcBef>
              <a:buClr>
                <a:srgbClr val="FF3300"/>
              </a:buClr>
              <a:buSzPct val="165000"/>
              <a:buFont typeface="Wingdings" pitchFamily="2" charset="2"/>
              <a:buChar char="q"/>
            </a:pPr>
            <a:r>
              <a:rPr lang="es-ES" sz="1600"/>
              <a:t> La persona cumple la función de conductor a tierra en una descarga.</a:t>
            </a:r>
          </a:p>
          <a:p>
            <a:pPr algn="l">
              <a:spcBef>
                <a:spcPct val="50000"/>
              </a:spcBef>
              <a:buClr>
                <a:srgbClr val="FF3300"/>
              </a:buClr>
              <a:buSzPct val="165000"/>
              <a:buFont typeface="Wingdings" pitchFamily="2" charset="2"/>
              <a:buChar char="q"/>
            </a:pPr>
            <a:endParaRPr lang="es-ES" sz="1600"/>
          </a:p>
          <a:p>
            <a:pPr algn="l">
              <a:spcBef>
                <a:spcPct val="50000"/>
              </a:spcBef>
              <a:buClr>
                <a:srgbClr val="FF3300"/>
              </a:buClr>
              <a:buSzPct val="165000"/>
              <a:buFont typeface="Wingdings" pitchFamily="2" charset="2"/>
              <a:buChar char="q"/>
            </a:pPr>
            <a:r>
              <a:rPr lang="es-ES" sz="1600"/>
              <a:t> La humedad disminuye la resistencia eléctrica del cuerpo y mejora la conductividad a tierra.</a:t>
            </a:r>
          </a:p>
          <a:p>
            <a:pPr algn="l">
              <a:spcBef>
                <a:spcPct val="50000"/>
              </a:spcBef>
              <a:buClr>
                <a:srgbClr val="FF3300"/>
              </a:buClr>
              <a:buSzPct val="165000"/>
              <a:buFont typeface="Wingdings" pitchFamily="2" charset="2"/>
              <a:buChar char="q"/>
            </a:pPr>
            <a:endParaRPr lang="es-ES" sz="1600"/>
          </a:p>
          <a:p>
            <a:pPr algn="l">
              <a:spcBef>
                <a:spcPct val="50000"/>
              </a:spcBef>
              <a:buClr>
                <a:srgbClr val="FF3300"/>
              </a:buClr>
              <a:buSzPct val="165000"/>
              <a:buFont typeface="Wingdings" pitchFamily="2" charset="2"/>
              <a:buChar char="q"/>
            </a:pPr>
            <a:r>
              <a:rPr lang="es-ES" sz="1600"/>
              <a:t> Las personas deben estar capacitadas para prevenir accidentes de origen eléctrico.</a:t>
            </a:r>
          </a:p>
          <a:p>
            <a:pPr algn="l">
              <a:spcBef>
                <a:spcPct val="50000"/>
              </a:spcBef>
              <a:buClr>
                <a:srgbClr val="FF3300"/>
              </a:buClr>
              <a:buSzPct val="165000"/>
              <a:buFont typeface="Wingdings" pitchFamily="2" charset="2"/>
              <a:buChar char="q"/>
            </a:pPr>
            <a:endParaRPr lang="es-ES" sz="1600"/>
          </a:p>
          <a:p>
            <a:pPr algn="l">
              <a:spcBef>
                <a:spcPct val="50000"/>
              </a:spcBef>
              <a:buClr>
                <a:srgbClr val="FF3300"/>
              </a:buClr>
              <a:buSzPct val="165000"/>
              <a:buFont typeface="Wingdings" pitchFamily="2" charset="2"/>
              <a:buChar char="q"/>
            </a:pPr>
            <a:r>
              <a:rPr lang="es-ES" sz="1600"/>
              <a:t> La tensión de comando debe ser de 24 volt o la instalación debe tener disyuntor diferencial.</a:t>
            </a:r>
          </a:p>
          <a:p>
            <a:pPr algn="l">
              <a:spcBef>
                <a:spcPct val="50000"/>
              </a:spcBef>
              <a:buClr>
                <a:srgbClr val="FF3300"/>
              </a:buClr>
              <a:buSzPct val="165000"/>
              <a:buFont typeface="Wingdings" pitchFamily="2" charset="2"/>
              <a:buChar char="q"/>
            </a:pPr>
            <a:endParaRPr lang="es-ES" sz="1600"/>
          </a:p>
          <a:p>
            <a:pPr algn="l">
              <a:spcBef>
                <a:spcPct val="50000"/>
              </a:spcBef>
              <a:buClr>
                <a:srgbClr val="FF3300"/>
              </a:buClr>
              <a:buSzPct val="165000"/>
              <a:buFont typeface="Wingdings" pitchFamily="2" charset="2"/>
              <a:buChar char="q"/>
            </a:pPr>
            <a:r>
              <a:rPr lang="es-ES" sz="1600"/>
              <a:t> Se puede trabajar en equipos eléctricos con bajo riesgo si están colocadas debidamente las protecciones.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1828800" y="152400"/>
            <a:ext cx="5334000" cy="633413"/>
          </a:xfrm>
          <a:prstGeom prst="rect">
            <a:avLst/>
          </a:prstGeom>
          <a:noFill/>
          <a:ln w="9525">
            <a:noFill/>
            <a:miter lim="800000"/>
            <a:headEnd/>
            <a:tailEnd/>
          </a:ln>
          <a:effectLst/>
        </p:spPr>
        <p:txBody>
          <a:bodyPr>
            <a:spAutoFit/>
          </a:bodyPr>
          <a:lstStyle/>
          <a:p>
            <a:pPr>
              <a:lnSpc>
                <a:spcPct val="75000"/>
              </a:lnSpc>
              <a:spcBef>
                <a:spcPct val="50000"/>
              </a:spcBef>
            </a:pPr>
            <a:r>
              <a:rPr lang="es-MX" sz="2400">
                <a:latin typeface="Arial Black" pitchFamily="34" charset="0"/>
                <a:cs typeface="Times New Roman" charset="0"/>
              </a:rPr>
              <a:t>RIESGO ELECTRICO</a:t>
            </a:r>
          </a:p>
          <a:p>
            <a:pPr>
              <a:lnSpc>
                <a:spcPct val="75000"/>
              </a:lnSpc>
              <a:spcBef>
                <a:spcPct val="50000"/>
              </a:spcBef>
            </a:pPr>
            <a:r>
              <a:rPr lang="es-MX" sz="1400">
                <a:solidFill>
                  <a:srgbClr val="D64430"/>
                </a:solidFill>
                <a:latin typeface="Arial Black" pitchFamily="34" charset="0"/>
                <a:cs typeface="Times New Roman" charset="0"/>
              </a:rPr>
              <a:t>INSTALACIONES ELECTRICAS</a:t>
            </a:r>
          </a:p>
        </p:txBody>
      </p:sp>
      <p:grpSp>
        <p:nvGrpSpPr>
          <p:cNvPr id="64519" name="Group 7"/>
          <p:cNvGrpSpPr>
            <a:grpSpLocks/>
          </p:cNvGrpSpPr>
          <p:nvPr/>
        </p:nvGrpSpPr>
        <p:grpSpPr bwMode="auto">
          <a:xfrm>
            <a:off x="452438" y="1295400"/>
            <a:ext cx="8239125" cy="1066800"/>
            <a:chOff x="-3" y="-3"/>
            <a:chExt cx="5190" cy="486"/>
          </a:xfrm>
        </p:grpSpPr>
        <p:grpSp>
          <p:nvGrpSpPr>
            <p:cNvPr id="64517" name="Group 5"/>
            <p:cNvGrpSpPr>
              <a:grpSpLocks/>
            </p:cNvGrpSpPr>
            <p:nvPr/>
          </p:nvGrpSpPr>
          <p:grpSpPr bwMode="auto">
            <a:xfrm>
              <a:off x="0" y="0"/>
              <a:ext cx="5184" cy="480"/>
              <a:chOff x="0" y="0"/>
              <a:chExt cx="5184" cy="480"/>
            </a:xfrm>
          </p:grpSpPr>
          <p:sp>
            <p:nvSpPr>
              <p:cNvPr id="64515" name="Rectangle 3"/>
              <p:cNvSpPr>
                <a:spLocks noChangeArrowheads="1"/>
              </p:cNvSpPr>
              <p:nvPr/>
            </p:nvSpPr>
            <p:spPr bwMode="auto">
              <a:xfrm>
                <a:off x="0" y="0"/>
                <a:ext cx="5184" cy="480"/>
              </a:xfrm>
              <a:prstGeom prst="rect">
                <a:avLst/>
              </a:prstGeom>
              <a:noFill/>
              <a:ln w="9525">
                <a:noFill/>
                <a:miter lim="800000"/>
                <a:headEnd/>
                <a:tailEnd/>
              </a:ln>
              <a:effectLst/>
            </p:spPr>
            <p:txBody>
              <a:bodyPr/>
              <a:lstStyle/>
              <a:p>
                <a:pPr algn="just"/>
                <a:endParaRPr lang="es-MX">
                  <a:latin typeface="Arial" charset="0"/>
                  <a:cs typeface="Arial" charset="0"/>
                </a:endParaRPr>
              </a:p>
              <a:p>
                <a:pPr algn="just"/>
                <a:r>
                  <a:rPr lang="es-ES">
                    <a:latin typeface="Arial" charset="0"/>
                    <a:cs typeface="Arial" charset="0"/>
                  </a:rPr>
                  <a:t>Las instalaciones y equipos eléctricos de los establecimientos, deberán cumplir con las prescripciones necesarias para evitar riesgos a personas o cosas.</a:t>
                </a:r>
              </a:p>
              <a:p>
                <a:pPr algn="just" eaLnBrk="0" hangingPunct="0"/>
                <a:endParaRPr lang="es-ES">
                  <a:latin typeface="Arial" charset="0"/>
                </a:endParaRPr>
              </a:p>
            </p:txBody>
          </p:sp>
          <p:sp>
            <p:nvSpPr>
              <p:cNvPr id="64516" name="Rectangle 4"/>
              <p:cNvSpPr>
                <a:spLocks noChangeArrowheads="1"/>
              </p:cNvSpPr>
              <p:nvPr/>
            </p:nvSpPr>
            <p:spPr bwMode="auto">
              <a:xfrm>
                <a:off x="0" y="0"/>
                <a:ext cx="5184" cy="480"/>
              </a:xfrm>
              <a:prstGeom prst="rect">
                <a:avLst/>
              </a:prstGeom>
              <a:noFill/>
              <a:ln w="7">
                <a:solidFill>
                  <a:srgbClr val="A0A0A0"/>
                </a:solidFill>
                <a:miter lim="800000"/>
                <a:headEnd/>
                <a:tailEnd/>
              </a:ln>
              <a:effectLst/>
            </p:spPr>
            <p:txBody>
              <a:bodyPr/>
              <a:lstStyle/>
              <a:p>
                <a:endParaRPr lang="es-ES"/>
              </a:p>
            </p:txBody>
          </p:sp>
        </p:grpSp>
        <p:sp>
          <p:nvSpPr>
            <p:cNvPr id="64518" name="Rectangle 6"/>
            <p:cNvSpPr>
              <a:spLocks noChangeArrowheads="1"/>
            </p:cNvSpPr>
            <p:nvPr/>
          </p:nvSpPr>
          <p:spPr bwMode="auto">
            <a:xfrm>
              <a:off x="-3" y="-3"/>
              <a:ext cx="5190" cy="486"/>
            </a:xfrm>
            <a:prstGeom prst="rect">
              <a:avLst/>
            </a:prstGeom>
            <a:noFill/>
            <a:ln w="11112">
              <a:solidFill>
                <a:srgbClr val="990000"/>
              </a:solidFill>
              <a:miter lim="800000"/>
              <a:headEnd/>
              <a:tailEnd/>
            </a:ln>
            <a:effectLst/>
          </p:spPr>
          <p:txBody>
            <a:bodyPr/>
            <a:lstStyle/>
            <a:p>
              <a:endParaRPr lang="es-ES"/>
            </a:p>
          </p:txBody>
        </p:sp>
      </p:grpSp>
      <p:grpSp>
        <p:nvGrpSpPr>
          <p:cNvPr id="64524" name="Group 12"/>
          <p:cNvGrpSpPr>
            <a:grpSpLocks/>
          </p:cNvGrpSpPr>
          <p:nvPr/>
        </p:nvGrpSpPr>
        <p:grpSpPr bwMode="auto">
          <a:xfrm>
            <a:off x="452438" y="2667000"/>
            <a:ext cx="8239125" cy="1143000"/>
            <a:chOff x="-3" y="-3"/>
            <a:chExt cx="5190" cy="390"/>
          </a:xfrm>
        </p:grpSpPr>
        <p:grpSp>
          <p:nvGrpSpPr>
            <p:cNvPr id="64522" name="Group 10"/>
            <p:cNvGrpSpPr>
              <a:grpSpLocks/>
            </p:cNvGrpSpPr>
            <p:nvPr/>
          </p:nvGrpSpPr>
          <p:grpSpPr bwMode="auto">
            <a:xfrm>
              <a:off x="0" y="0"/>
              <a:ext cx="5184" cy="384"/>
              <a:chOff x="0" y="0"/>
              <a:chExt cx="5184" cy="384"/>
            </a:xfrm>
          </p:grpSpPr>
          <p:sp>
            <p:nvSpPr>
              <p:cNvPr id="64520" name="Rectangle 8"/>
              <p:cNvSpPr>
                <a:spLocks noChangeArrowheads="1"/>
              </p:cNvSpPr>
              <p:nvPr/>
            </p:nvSpPr>
            <p:spPr bwMode="auto">
              <a:xfrm>
                <a:off x="0" y="0"/>
                <a:ext cx="5184" cy="384"/>
              </a:xfrm>
              <a:prstGeom prst="rect">
                <a:avLst/>
              </a:prstGeom>
              <a:noFill/>
              <a:ln w="9525">
                <a:noFill/>
                <a:miter lim="800000"/>
                <a:headEnd/>
                <a:tailEnd/>
              </a:ln>
              <a:effectLst/>
            </p:spPr>
            <p:txBody>
              <a:bodyPr/>
              <a:lstStyle/>
              <a:p>
                <a:pPr algn="just"/>
                <a:endParaRPr lang="es-MX">
                  <a:latin typeface="Arial" charset="0"/>
                  <a:cs typeface="Arial" charset="0"/>
                </a:endParaRPr>
              </a:p>
              <a:p>
                <a:pPr algn="just"/>
                <a:r>
                  <a:rPr lang="es-ES">
                    <a:latin typeface="Arial" charset="0"/>
                    <a:cs typeface="Arial" charset="0"/>
                  </a:rPr>
                  <a:t>Los materiales y equipos que se utilicen en las instalaciones eléctricas, cumplirán con las exigencias de las normas técnicas correspondientes.</a:t>
                </a:r>
              </a:p>
              <a:p>
                <a:pPr algn="just" eaLnBrk="0" hangingPunct="0"/>
                <a:endParaRPr lang="es-ES">
                  <a:latin typeface="Arial" charset="0"/>
                </a:endParaRPr>
              </a:p>
            </p:txBody>
          </p:sp>
          <p:sp>
            <p:nvSpPr>
              <p:cNvPr id="64521" name="Rectangle 9"/>
              <p:cNvSpPr>
                <a:spLocks noChangeArrowheads="1"/>
              </p:cNvSpPr>
              <p:nvPr/>
            </p:nvSpPr>
            <p:spPr bwMode="auto">
              <a:xfrm>
                <a:off x="0" y="0"/>
                <a:ext cx="5184" cy="384"/>
              </a:xfrm>
              <a:prstGeom prst="rect">
                <a:avLst/>
              </a:prstGeom>
              <a:noFill/>
              <a:ln w="7">
                <a:solidFill>
                  <a:srgbClr val="A0A0A0"/>
                </a:solidFill>
                <a:miter lim="800000"/>
                <a:headEnd/>
                <a:tailEnd/>
              </a:ln>
              <a:effectLst/>
            </p:spPr>
            <p:txBody>
              <a:bodyPr/>
              <a:lstStyle/>
              <a:p>
                <a:endParaRPr lang="es-ES"/>
              </a:p>
            </p:txBody>
          </p:sp>
        </p:grpSp>
        <p:sp>
          <p:nvSpPr>
            <p:cNvPr id="64523" name="Rectangle 11"/>
            <p:cNvSpPr>
              <a:spLocks noChangeArrowheads="1"/>
            </p:cNvSpPr>
            <p:nvPr/>
          </p:nvSpPr>
          <p:spPr bwMode="auto">
            <a:xfrm>
              <a:off x="-3" y="-3"/>
              <a:ext cx="5190" cy="390"/>
            </a:xfrm>
            <a:prstGeom prst="rect">
              <a:avLst/>
            </a:prstGeom>
            <a:noFill/>
            <a:ln w="11112">
              <a:solidFill>
                <a:srgbClr val="990000"/>
              </a:solidFill>
              <a:miter lim="800000"/>
              <a:headEnd/>
              <a:tailEnd/>
            </a:ln>
            <a:effectLst/>
          </p:spPr>
          <p:txBody>
            <a:bodyPr/>
            <a:lstStyle/>
            <a:p>
              <a:endParaRPr lang="es-ES"/>
            </a:p>
          </p:txBody>
        </p:sp>
      </p:grpSp>
      <p:grpSp>
        <p:nvGrpSpPr>
          <p:cNvPr id="64529" name="Group 17"/>
          <p:cNvGrpSpPr>
            <a:grpSpLocks/>
          </p:cNvGrpSpPr>
          <p:nvPr/>
        </p:nvGrpSpPr>
        <p:grpSpPr bwMode="auto">
          <a:xfrm>
            <a:off x="457200" y="4267200"/>
            <a:ext cx="8239125" cy="2286000"/>
            <a:chOff x="-3" y="-3"/>
            <a:chExt cx="5190" cy="678"/>
          </a:xfrm>
        </p:grpSpPr>
        <p:grpSp>
          <p:nvGrpSpPr>
            <p:cNvPr id="64527" name="Group 15"/>
            <p:cNvGrpSpPr>
              <a:grpSpLocks/>
            </p:cNvGrpSpPr>
            <p:nvPr/>
          </p:nvGrpSpPr>
          <p:grpSpPr bwMode="auto">
            <a:xfrm>
              <a:off x="0" y="0"/>
              <a:ext cx="5184" cy="672"/>
              <a:chOff x="0" y="0"/>
              <a:chExt cx="5184" cy="672"/>
            </a:xfrm>
          </p:grpSpPr>
          <p:sp>
            <p:nvSpPr>
              <p:cNvPr id="64525" name="Rectangle 13"/>
              <p:cNvSpPr>
                <a:spLocks noChangeArrowheads="1"/>
              </p:cNvSpPr>
              <p:nvPr/>
            </p:nvSpPr>
            <p:spPr bwMode="auto">
              <a:xfrm>
                <a:off x="0" y="0"/>
                <a:ext cx="5184" cy="672"/>
              </a:xfrm>
              <a:prstGeom prst="rect">
                <a:avLst/>
              </a:prstGeom>
              <a:noFill/>
              <a:ln w="9525">
                <a:noFill/>
                <a:miter lim="800000"/>
                <a:headEnd/>
                <a:tailEnd/>
              </a:ln>
              <a:effectLst/>
            </p:spPr>
            <p:txBody>
              <a:bodyPr/>
              <a:lstStyle/>
              <a:p>
                <a:pPr algn="just"/>
                <a:endParaRPr lang="es-MX">
                  <a:latin typeface="Arial" charset="0"/>
                  <a:cs typeface="Arial" charset="0"/>
                </a:endParaRPr>
              </a:p>
              <a:p>
                <a:pPr algn="just"/>
                <a:r>
                  <a:rPr lang="es-ES">
                    <a:latin typeface="Arial" charset="0"/>
                    <a:cs typeface="Arial" charset="0"/>
                  </a:rPr>
                  <a:t>Los trabajos de mantenimiento serán efectuados exclusivamente por personal capacitado, debidamente autorizado por la empresa para su ejecución.</a:t>
                </a:r>
                <a:br>
                  <a:rPr lang="es-ES">
                    <a:latin typeface="Arial" charset="0"/>
                    <a:cs typeface="Arial" charset="0"/>
                  </a:rPr>
                </a:br>
                <a:r>
                  <a:rPr lang="es-ES">
                    <a:latin typeface="Arial" charset="0"/>
                    <a:cs typeface="Arial" charset="0"/>
                  </a:rPr>
                  <a:t>Los establecimientos efectuarán el mantenimiento de las instalaciones y verificarán las mismas periódicamente en base a sus respectivos programas, confeccionados de acuerdo a normas de seguridad, registrando debidamente sus resultados.</a:t>
                </a:r>
              </a:p>
              <a:p>
                <a:pPr algn="just" eaLnBrk="0" hangingPunct="0"/>
                <a:endParaRPr lang="es-ES">
                  <a:latin typeface="Arial" charset="0"/>
                </a:endParaRPr>
              </a:p>
            </p:txBody>
          </p:sp>
          <p:sp>
            <p:nvSpPr>
              <p:cNvPr id="64526" name="Rectangle 14"/>
              <p:cNvSpPr>
                <a:spLocks noChangeArrowheads="1"/>
              </p:cNvSpPr>
              <p:nvPr/>
            </p:nvSpPr>
            <p:spPr bwMode="auto">
              <a:xfrm>
                <a:off x="0" y="0"/>
                <a:ext cx="5184" cy="672"/>
              </a:xfrm>
              <a:prstGeom prst="rect">
                <a:avLst/>
              </a:prstGeom>
              <a:noFill/>
              <a:ln w="7">
                <a:solidFill>
                  <a:srgbClr val="A0A0A0"/>
                </a:solidFill>
                <a:miter lim="800000"/>
                <a:headEnd/>
                <a:tailEnd/>
              </a:ln>
              <a:effectLst/>
            </p:spPr>
            <p:txBody>
              <a:bodyPr/>
              <a:lstStyle/>
              <a:p>
                <a:endParaRPr lang="es-ES"/>
              </a:p>
            </p:txBody>
          </p:sp>
        </p:grpSp>
        <p:sp>
          <p:nvSpPr>
            <p:cNvPr id="64528" name="Rectangle 16"/>
            <p:cNvSpPr>
              <a:spLocks noChangeArrowheads="1"/>
            </p:cNvSpPr>
            <p:nvPr/>
          </p:nvSpPr>
          <p:spPr bwMode="auto">
            <a:xfrm>
              <a:off x="-3" y="-3"/>
              <a:ext cx="5190" cy="678"/>
            </a:xfrm>
            <a:prstGeom prst="rect">
              <a:avLst/>
            </a:prstGeom>
            <a:noFill/>
            <a:ln w="11112">
              <a:solidFill>
                <a:srgbClr val="990000"/>
              </a:solidFill>
              <a:miter lim="800000"/>
              <a:headEnd/>
              <a:tailEnd/>
            </a:ln>
            <a:effectLst/>
          </p:spPr>
          <p:txBody>
            <a:bodyPr/>
            <a:lstStyle/>
            <a:p>
              <a:endParaRPr lang="es-ES"/>
            </a:p>
          </p:txBody>
        </p:sp>
      </p:grpSp>
      <p:pic>
        <p:nvPicPr>
          <p:cNvPr id="64530" name="Picture 18" descr="C:\Archivos de programa\Microsoft Office\Clipart\Office\Electric.wmf"/>
          <p:cNvPicPr>
            <a:picLocks noChangeAspect="1" noChangeArrowheads="1"/>
          </p:cNvPicPr>
          <p:nvPr/>
        </p:nvPicPr>
        <p:blipFill>
          <a:blip r:embed="rId2" cstate="print"/>
          <a:srcRect/>
          <a:stretch>
            <a:fillRect/>
          </a:stretch>
        </p:blipFill>
        <p:spPr bwMode="auto">
          <a:xfrm>
            <a:off x="7010400" y="152400"/>
            <a:ext cx="1655763" cy="9906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1828800" y="152400"/>
            <a:ext cx="5334000" cy="633413"/>
          </a:xfrm>
          <a:prstGeom prst="rect">
            <a:avLst/>
          </a:prstGeom>
          <a:noFill/>
          <a:ln w="9525">
            <a:noFill/>
            <a:miter lim="800000"/>
            <a:headEnd/>
            <a:tailEnd/>
          </a:ln>
          <a:effectLst/>
        </p:spPr>
        <p:txBody>
          <a:bodyPr>
            <a:spAutoFit/>
          </a:bodyPr>
          <a:lstStyle/>
          <a:p>
            <a:pPr>
              <a:lnSpc>
                <a:spcPct val="75000"/>
              </a:lnSpc>
              <a:spcBef>
                <a:spcPct val="50000"/>
              </a:spcBef>
            </a:pPr>
            <a:r>
              <a:rPr lang="es-MX" sz="2400">
                <a:latin typeface="Arial Black" pitchFamily="34" charset="0"/>
                <a:cs typeface="Times New Roman" charset="0"/>
              </a:rPr>
              <a:t>RIESGO ELECTRICO</a:t>
            </a:r>
          </a:p>
          <a:p>
            <a:pPr>
              <a:lnSpc>
                <a:spcPct val="75000"/>
              </a:lnSpc>
              <a:spcBef>
                <a:spcPct val="50000"/>
              </a:spcBef>
            </a:pPr>
            <a:r>
              <a:rPr lang="es-MX" sz="1400">
                <a:solidFill>
                  <a:srgbClr val="D64430"/>
                </a:solidFill>
                <a:latin typeface="Arial Black" pitchFamily="34" charset="0"/>
                <a:cs typeface="Times New Roman" charset="0"/>
              </a:rPr>
              <a:t>DEFINICIONES</a:t>
            </a:r>
          </a:p>
        </p:txBody>
      </p:sp>
      <p:sp>
        <p:nvSpPr>
          <p:cNvPr id="65539" name="Rectangle 3"/>
          <p:cNvSpPr>
            <a:spLocks noChangeArrowheads="1"/>
          </p:cNvSpPr>
          <p:nvPr/>
        </p:nvSpPr>
        <p:spPr bwMode="auto">
          <a:xfrm>
            <a:off x="381000" y="685800"/>
            <a:ext cx="8458200" cy="5622925"/>
          </a:xfrm>
          <a:prstGeom prst="rect">
            <a:avLst/>
          </a:prstGeom>
          <a:noFill/>
          <a:ln w="9525">
            <a:noFill/>
            <a:miter lim="800000"/>
            <a:headEnd/>
            <a:tailEnd/>
          </a:ln>
          <a:effectLst/>
        </p:spPr>
        <p:txBody>
          <a:bodyPr>
            <a:spAutoFit/>
          </a:bodyPr>
          <a:lstStyle/>
          <a:p>
            <a:pPr algn="l"/>
            <a:r>
              <a:rPr lang="es-ES" sz="1400" b="1">
                <a:latin typeface="Arial" charset="0"/>
              </a:rPr>
              <a:t>ELECTRICIDAD </a:t>
            </a:r>
            <a:endParaRPr lang="es-MX" sz="1400" b="1">
              <a:latin typeface="Arial" charset="0"/>
            </a:endParaRPr>
          </a:p>
          <a:p>
            <a:pPr algn="l"/>
            <a:endParaRPr lang="es-ES" sz="1400" b="1">
              <a:latin typeface="Arial" charset="0"/>
            </a:endParaRPr>
          </a:p>
          <a:p>
            <a:pPr algn="l"/>
            <a:r>
              <a:rPr lang="es-ES" sz="1400">
                <a:latin typeface="Arial" charset="0"/>
              </a:rPr>
              <a:t>Es un agente físico presente en todo tipo de materia que bajo ciertas condiciones especiales se manifiesta como una diferencia de potencial entre dos puntos de dicha materia.</a:t>
            </a:r>
          </a:p>
          <a:p>
            <a:pPr algn="l"/>
            <a:endParaRPr lang="es-MX" sz="1400">
              <a:latin typeface="Arial" charset="0"/>
            </a:endParaRPr>
          </a:p>
          <a:p>
            <a:pPr algn="l"/>
            <a:r>
              <a:rPr lang="es-ES" sz="1400" b="1">
                <a:latin typeface="Arial" charset="0"/>
              </a:rPr>
              <a:t>TIPOS DE ELECTRICIDAD </a:t>
            </a:r>
          </a:p>
          <a:p>
            <a:pPr algn="l"/>
            <a:endParaRPr lang="es-MX" sz="1400" b="1">
              <a:latin typeface="Arial" charset="0"/>
            </a:endParaRPr>
          </a:p>
          <a:p>
            <a:pPr algn="l"/>
            <a:r>
              <a:rPr lang="es-ES" sz="1400" b="1">
                <a:latin typeface="Arial" charset="0"/>
              </a:rPr>
              <a:t>Corriente continua</a:t>
            </a:r>
            <a:r>
              <a:rPr lang="es-ES" sz="1400">
                <a:latin typeface="Arial" charset="0"/>
              </a:rPr>
              <a:t>: Tensión, intensidad de corriente y resistencia no varían.</a:t>
            </a:r>
          </a:p>
          <a:p>
            <a:pPr algn="l"/>
            <a:r>
              <a:rPr lang="es-ES" sz="1400" b="1">
                <a:latin typeface="Arial" charset="0"/>
              </a:rPr>
              <a:t>Corriente alterna:</a:t>
            </a:r>
            <a:r>
              <a:rPr lang="es-ES" sz="1400">
                <a:latin typeface="Arial" charset="0"/>
              </a:rPr>
              <a:t> Tensión y corriente varían en forma periódica a lo largo del tiempo.</a:t>
            </a:r>
          </a:p>
          <a:p>
            <a:pPr algn="l"/>
            <a:r>
              <a:rPr lang="es-ES" sz="1400" b="1">
                <a:latin typeface="Arial" charset="0"/>
              </a:rPr>
              <a:t>Corriente alterna monofásica:</a:t>
            </a:r>
            <a:r>
              <a:rPr lang="es-ES" sz="1400">
                <a:latin typeface="Arial" charset="0"/>
              </a:rPr>
              <a:t> 220V; 50 Hz.</a:t>
            </a:r>
          </a:p>
          <a:p>
            <a:pPr algn="l"/>
            <a:r>
              <a:rPr lang="es-ES" sz="1400" b="1">
                <a:latin typeface="Arial" charset="0"/>
              </a:rPr>
              <a:t>Corriente alterna trifásica:</a:t>
            </a:r>
            <a:r>
              <a:rPr lang="es-ES" sz="1400">
                <a:latin typeface="Arial" charset="0"/>
              </a:rPr>
              <a:t> 380V; 50 Hz.</a:t>
            </a:r>
            <a:endParaRPr lang="es-MX" sz="1400">
              <a:latin typeface="Arial" charset="0"/>
            </a:endParaRPr>
          </a:p>
          <a:p>
            <a:pPr algn="just"/>
            <a:endParaRPr lang="es-MX" sz="1400" b="1">
              <a:latin typeface="Arial" charset="0"/>
              <a:cs typeface="Arial" charset="0"/>
            </a:endParaRPr>
          </a:p>
          <a:p>
            <a:pPr algn="just"/>
            <a:r>
              <a:rPr lang="es-ES" sz="1400" b="1">
                <a:latin typeface="Arial" charset="0"/>
                <a:cs typeface="Arial" charset="0"/>
              </a:rPr>
              <a:t>NIVELES DE TENSIÓN</a:t>
            </a:r>
            <a:endParaRPr lang="es-MX" sz="1400" b="1">
              <a:latin typeface="Arial" charset="0"/>
              <a:cs typeface="Arial" charset="0"/>
            </a:endParaRPr>
          </a:p>
          <a:p>
            <a:pPr algn="just"/>
            <a:endParaRPr lang="es-MX" sz="1400" b="1">
              <a:latin typeface="Arial" charset="0"/>
              <a:cs typeface="Arial" charset="0"/>
            </a:endParaRPr>
          </a:p>
          <a:p>
            <a:pPr algn="just"/>
            <a:r>
              <a:rPr lang="es-ES" sz="1400" b="1">
                <a:latin typeface="Arial" charset="0"/>
                <a:cs typeface="Arial" charset="0"/>
              </a:rPr>
              <a:t>Muy baja tensión (MBT)</a:t>
            </a:r>
            <a:r>
              <a:rPr lang="es-ES" sz="1400">
                <a:latin typeface="Arial" charset="0"/>
                <a:cs typeface="Arial" charset="0"/>
              </a:rPr>
              <a:t>: Corresponde a las tensiones hasta 50 V. en corriente continua o iguales valores eficaces entre fases en corriente alterna.</a:t>
            </a:r>
            <a:endParaRPr lang="es-MX" sz="1400">
              <a:latin typeface="Arial" charset="0"/>
              <a:cs typeface="Arial" charset="0"/>
            </a:endParaRPr>
          </a:p>
          <a:p>
            <a:pPr algn="just"/>
            <a:r>
              <a:rPr lang="es-ES" sz="1400">
                <a:latin typeface="Arial" charset="0"/>
                <a:cs typeface="Arial" charset="0"/>
              </a:rPr>
              <a:t/>
            </a:r>
            <a:br>
              <a:rPr lang="es-ES" sz="1400">
                <a:latin typeface="Arial" charset="0"/>
                <a:cs typeface="Arial" charset="0"/>
              </a:rPr>
            </a:br>
            <a:r>
              <a:rPr lang="es-ES" sz="1400" b="1">
                <a:latin typeface="Arial" charset="0"/>
                <a:cs typeface="Arial" charset="0"/>
              </a:rPr>
              <a:t>Baja tensión (BT):</a:t>
            </a:r>
            <a:r>
              <a:rPr lang="es-ES" sz="1400">
                <a:latin typeface="Arial" charset="0"/>
                <a:cs typeface="Arial" charset="0"/>
              </a:rPr>
              <a:t> Corresponde a tensiones por encima de 50 V., y hasta 1000 V, en corriente continua o iguales valores eficaces entre fases en corriente alterna.</a:t>
            </a:r>
            <a:endParaRPr lang="es-MX" sz="1400">
              <a:latin typeface="Arial" charset="0"/>
              <a:cs typeface="Arial" charset="0"/>
            </a:endParaRPr>
          </a:p>
          <a:p>
            <a:pPr algn="just"/>
            <a:r>
              <a:rPr lang="es-ES" sz="1400">
                <a:latin typeface="Arial" charset="0"/>
                <a:cs typeface="Arial" charset="0"/>
              </a:rPr>
              <a:t/>
            </a:r>
            <a:br>
              <a:rPr lang="es-ES" sz="1400">
                <a:latin typeface="Arial" charset="0"/>
                <a:cs typeface="Arial" charset="0"/>
              </a:rPr>
            </a:br>
            <a:r>
              <a:rPr lang="es-ES" sz="1400" b="1">
                <a:latin typeface="Arial" charset="0"/>
                <a:cs typeface="Arial" charset="0"/>
              </a:rPr>
              <a:t>Media tensión (MT):</a:t>
            </a:r>
            <a:r>
              <a:rPr lang="es-ES" sz="1400">
                <a:latin typeface="Arial" charset="0"/>
                <a:cs typeface="Arial" charset="0"/>
              </a:rPr>
              <a:t> Corresponde a tensiones por encima de 1000 V. y hasta 33000 V. inclusive.</a:t>
            </a:r>
            <a:endParaRPr lang="es-MX" sz="1400">
              <a:latin typeface="Arial" charset="0"/>
              <a:cs typeface="Arial" charset="0"/>
            </a:endParaRPr>
          </a:p>
          <a:p>
            <a:pPr algn="just"/>
            <a:endParaRPr lang="es-MX" sz="1400">
              <a:latin typeface="Arial" charset="0"/>
              <a:cs typeface="Arial" charset="0"/>
            </a:endParaRPr>
          </a:p>
          <a:p>
            <a:pPr algn="just"/>
            <a:r>
              <a:rPr lang="es-ES" sz="1400" b="1">
                <a:latin typeface="Arial" charset="0"/>
                <a:cs typeface="Arial" charset="0"/>
              </a:rPr>
              <a:t>Alta tensión (AT):</a:t>
            </a:r>
            <a:r>
              <a:rPr lang="es-ES" sz="1400">
                <a:latin typeface="Arial" charset="0"/>
                <a:cs typeface="Arial" charset="0"/>
              </a:rPr>
              <a:t> Corresponde a tensiones por encima de 33000 V.</a:t>
            </a:r>
            <a:endParaRPr lang="es-MX" sz="1400">
              <a:latin typeface="Arial" charset="0"/>
              <a:cs typeface="Arial" charset="0"/>
            </a:endParaRPr>
          </a:p>
          <a:p>
            <a:pPr algn="just"/>
            <a:endParaRPr lang="es-ES" sz="1400">
              <a:latin typeface="Arial" charset="0"/>
              <a:cs typeface="Arial" charset="0"/>
            </a:endParaRPr>
          </a:p>
          <a:p>
            <a:pPr algn="just"/>
            <a:r>
              <a:rPr lang="es-MX" sz="1400" b="1">
                <a:latin typeface="Arial" charset="0"/>
                <a:cs typeface="Arial" charset="0"/>
              </a:rPr>
              <a:t>Tens</a:t>
            </a:r>
            <a:r>
              <a:rPr lang="es-ES" sz="1400" b="1">
                <a:latin typeface="Arial" charset="0"/>
                <a:cs typeface="Arial" charset="0"/>
              </a:rPr>
              <a:t>ión de seguridad</a:t>
            </a:r>
            <a:r>
              <a:rPr lang="es-MX" sz="1400" b="1">
                <a:latin typeface="Arial" charset="0"/>
                <a:cs typeface="Arial" charset="0"/>
              </a:rPr>
              <a:t>:  </a:t>
            </a:r>
            <a:r>
              <a:rPr lang="es-ES" sz="1400">
                <a:latin typeface="Arial" charset="0"/>
                <a:cs typeface="Arial" charset="0"/>
              </a:rPr>
              <a:t>En los ambientes secos y húmedos se considerará como tensión de seguridad hasta 24 V. respecto a tierra.</a:t>
            </a:r>
            <a:endParaRPr lang="es-ES" sz="1400">
              <a:latin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1828800" y="152400"/>
            <a:ext cx="5334000" cy="633413"/>
          </a:xfrm>
          <a:prstGeom prst="rect">
            <a:avLst/>
          </a:prstGeom>
          <a:noFill/>
          <a:ln w="9525">
            <a:noFill/>
            <a:miter lim="800000"/>
            <a:headEnd/>
            <a:tailEnd/>
          </a:ln>
          <a:effectLst/>
        </p:spPr>
        <p:txBody>
          <a:bodyPr>
            <a:spAutoFit/>
          </a:bodyPr>
          <a:lstStyle/>
          <a:p>
            <a:pPr>
              <a:lnSpc>
                <a:spcPct val="75000"/>
              </a:lnSpc>
              <a:spcBef>
                <a:spcPct val="50000"/>
              </a:spcBef>
            </a:pPr>
            <a:r>
              <a:rPr lang="es-MX" sz="2400">
                <a:latin typeface="Arial Black" pitchFamily="34" charset="0"/>
                <a:cs typeface="Times New Roman" charset="0"/>
              </a:rPr>
              <a:t>RIESGO ELECTRICO</a:t>
            </a:r>
          </a:p>
          <a:p>
            <a:pPr>
              <a:lnSpc>
                <a:spcPct val="75000"/>
              </a:lnSpc>
              <a:spcBef>
                <a:spcPct val="50000"/>
              </a:spcBef>
            </a:pPr>
            <a:r>
              <a:rPr lang="es-MX" sz="1400">
                <a:solidFill>
                  <a:srgbClr val="D64430"/>
                </a:solidFill>
                <a:latin typeface="Arial Black" pitchFamily="34" charset="0"/>
                <a:cs typeface="Times New Roman" charset="0"/>
              </a:rPr>
              <a:t>LEY DE OHOM</a:t>
            </a:r>
          </a:p>
        </p:txBody>
      </p:sp>
      <p:sp>
        <p:nvSpPr>
          <p:cNvPr id="66563" name="Rectangle 3"/>
          <p:cNvSpPr>
            <a:spLocks noChangeArrowheads="1"/>
          </p:cNvSpPr>
          <p:nvPr/>
        </p:nvSpPr>
        <p:spPr bwMode="auto">
          <a:xfrm>
            <a:off x="381000" y="609600"/>
            <a:ext cx="8382000" cy="5711825"/>
          </a:xfrm>
          <a:prstGeom prst="rect">
            <a:avLst/>
          </a:prstGeom>
          <a:noFill/>
          <a:ln w="9525">
            <a:noFill/>
            <a:miter lim="800000"/>
            <a:headEnd/>
            <a:tailEnd/>
          </a:ln>
          <a:effectLst/>
        </p:spPr>
        <p:txBody>
          <a:bodyPr>
            <a:spAutoFit/>
          </a:bodyPr>
          <a:lstStyle/>
          <a:p>
            <a:pPr>
              <a:spcBef>
                <a:spcPct val="50000"/>
              </a:spcBef>
            </a:pPr>
            <a:endParaRPr lang="es-MX"/>
          </a:p>
          <a:p>
            <a:pPr>
              <a:spcBef>
                <a:spcPct val="50000"/>
              </a:spcBef>
            </a:pPr>
            <a:r>
              <a:rPr lang="es-ES" sz="2400" b="1">
                <a:solidFill>
                  <a:schemeClr val="accent2"/>
                </a:solidFill>
              </a:rPr>
              <a:t>I= U/R</a:t>
            </a:r>
          </a:p>
          <a:p>
            <a:pPr>
              <a:spcBef>
                <a:spcPct val="50000"/>
              </a:spcBef>
            </a:pPr>
            <a:r>
              <a:rPr lang="es-ES"/>
              <a:t>La intensidad de corriente circulante por un circuito eléctrico es proporcional a la diferencia de potencial aplicado e inversamente proporcional a la resistencia que se opone al paso de la corriente. </a:t>
            </a:r>
          </a:p>
          <a:p>
            <a:pPr>
              <a:spcBef>
                <a:spcPct val="50000"/>
              </a:spcBef>
            </a:pPr>
            <a:endParaRPr lang="es-ES"/>
          </a:p>
          <a:p>
            <a:pPr algn="l">
              <a:spcBef>
                <a:spcPct val="50000"/>
              </a:spcBef>
            </a:pPr>
            <a:r>
              <a:rPr lang="es-ES" sz="1600" b="1"/>
              <a:t>Intensidad de corriente:</a:t>
            </a:r>
            <a:endParaRPr lang="es-MX" sz="1600" b="1"/>
          </a:p>
          <a:p>
            <a:pPr algn="l">
              <a:spcBef>
                <a:spcPct val="50000"/>
              </a:spcBef>
            </a:pPr>
            <a:r>
              <a:rPr lang="es-ES" sz="1600"/>
              <a:t>Es el desplazamiento de cargas eléctricas negativas (electrón), en un conductor en la unidad de tiempo (unidad Ampere).</a:t>
            </a:r>
          </a:p>
          <a:p>
            <a:pPr algn="l">
              <a:spcBef>
                <a:spcPct val="50000"/>
              </a:spcBef>
            </a:pPr>
            <a:endParaRPr lang="es-ES" sz="1600"/>
          </a:p>
          <a:p>
            <a:pPr algn="l">
              <a:spcBef>
                <a:spcPct val="50000"/>
              </a:spcBef>
            </a:pPr>
            <a:r>
              <a:rPr lang="es-ES" sz="1600" b="1"/>
              <a:t>Diferencia de potencial:</a:t>
            </a:r>
            <a:endParaRPr lang="es-MX" sz="1600" b="1"/>
          </a:p>
          <a:p>
            <a:pPr algn="l">
              <a:spcBef>
                <a:spcPct val="50000"/>
              </a:spcBef>
            </a:pPr>
            <a:r>
              <a:rPr lang="es-ES" sz="1600"/>
              <a:t>Es la diferencia de nivel eléctrico entre dos puntos de un circuito (unidad Volt).</a:t>
            </a:r>
          </a:p>
          <a:p>
            <a:pPr algn="l">
              <a:spcBef>
                <a:spcPct val="50000"/>
              </a:spcBef>
            </a:pPr>
            <a:endParaRPr lang="es-ES" sz="1600"/>
          </a:p>
          <a:p>
            <a:pPr algn="l">
              <a:spcBef>
                <a:spcPct val="50000"/>
              </a:spcBef>
            </a:pPr>
            <a:r>
              <a:rPr lang="es-ES" sz="1600" b="1"/>
              <a:t>Resistencia eléctrica:</a:t>
            </a:r>
            <a:endParaRPr lang="es-MX" sz="1600" b="1"/>
          </a:p>
          <a:p>
            <a:pPr algn="l">
              <a:spcBef>
                <a:spcPct val="50000"/>
              </a:spcBef>
            </a:pPr>
            <a:r>
              <a:rPr lang="es-ES" sz="1600"/>
              <a:t> Es la dificultad al paso de la corriente eléctrica en un circuito/ conductor (unidad Ohm).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Rectangle 4"/>
          <p:cNvSpPr>
            <a:spLocks noChangeArrowheads="1"/>
          </p:cNvSpPr>
          <p:nvPr/>
        </p:nvSpPr>
        <p:spPr bwMode="auto">
          <a:xfrm>
            <a:off x="228600" y="1219200"/>
            <a:ext cx="8686800" cy="5257800"/>
          </a:xfrm>
          <a:prstGeom prst="rect">
            <a:avLst/>
          </a:prstGeom>
          <a:solidFill>
            <a:srgbClr val="C0D6DC"/>
          </a:solidFill>
          <a:ln w="9525">
            <a:noFill/>
            <a:miter lim="800000"/>
            <a:headEnd/>
            <a:tailEnd/>
          </a:ln>
          <a:effectLst/>
        </p:spPr>
        <p:txBody>
          <a:bodyPr wrap="none" anchor="ctr"/>
          <a:lstStyle/>
          <a:p>
            <a:endParaRPr lang="es-ES"/>
          </a:p>
        </p:txBody>
      </p:sp>
      <p:sp>
        <p:nvSpPr>
          <p:cNvPr id="79874" name="Rectangle 2"/>
          <p:cNvSpPr>
            <a:spLocks noChangeArrowheads="1"/>
          </p:cNvSpPr>
          <p:nvPr/>
        </p:nvSpPr>
        <p:spPr bwMode="auto">
          <a:xfrm>
            <a:off x="1828800" y="152400"/>
            <a:ext cx="5334000" cy="366713"/>
          </a:xfrm>
          <a:prstGeom prst="rect">
            <a:avLst/>
          </a:prstGeom>
          <a:noFill/>
          <a:ln w="9525">
            <a:noFill/>
            <a:miter lim="800000"/>
            <a:headEnd/>
            <a:tailEnd/>
          </a:ln>
          <a:effectLst/>
        </p:spPr>
        <p:txBody>
          <a:bodyPr>
            <a:spAutoFit/>
          </a:bodyPr>
          <a:lstStyle/>
          <a:p>
            <a:pPr>
              <a:lnSpc>
                <a:spcPct val="75000"/>
              </a:lnSpc>
              <a:spcBef>
                <a:spcPct val="50000"/>
              </a:spcBef>
            </a:pPr>
            <a:r>
              <a:rPr lang="es-MX" sz="2400">
                <a:latin typeface="Arial Black" pitchFamily="34" charset="0"/>
                <a:cs typeface="Times New Roman" charset="0"/>
              </a:rPr>
              <a:t>RIESGO ELECTRICO</a:t>
            </a:r>
          </a:p>
        </p:txBody>
      </p:sp>
      <p:sp>
        <p:nvSpPr>
          <p:cNvPr id="79875" name="Rectangle 3"/>
          <p:cNvSpPr>
            <a:spLocks noChangeArrowheads="1"/>
          </p:cNvSpPr>
          <p:nvPr/>
        </p:nvSpPr>
        <p:spPr bwMode="auto">
          <a:xfrm>
            <a:off x="381000" y="608013"/>
            <a:ext cx="8382000" cy="5592762"/>
          </a:xfrm>
          <a:prstGeom prst="rect">
            <a:avLst/>
          </a:prstGeom>
          <a:noFill/>
          <a:ln w="9525">
            <a:noFill/>
            <a:miter lim="800000"/>
            <a:headEnd/>
            <a:tailEnd/>
          </a:ln>
          <a:effectLst/>
        </p:spPr>
        <p:txBody>
          <a:bodyPr>
            <a:spAutoFit/>
          </a:bodyPr>
          <a:lstStyle/>
          <a:p>
            <a:pPr>
              <a:spcBef>
                <a:spcPct val="50000"/>
              </a:spcBef>
            </a:pPr>
            <a:r>
              <a:rPr lang="es-ES" sz="1600" b="1"/>
              <a:t>Efectos de la electricidad en función de la intensidad de la corriente </a:t>
            </a:r>
          </a:p>
          <a:p>
            <a:pPr>
              <a:spcBef>
                <a:spcPct val="50000"/>
              </a:spcBef>
            </a:pPr>
            <a:endParaRPr lang="es-ES" sz="1600" b="1"/>
          </a:p>
          <a:p>
            <a:pPr algn="l">
              <a:spcBef>
                <a:spcPct val="50000"/>
              </a:spcBef>
              <a:buClr>
                <a:srgbClr val="FF3300"/>
              </a:buClr>
              <a:buFontTx/>
              <a:buChar char="•"/>
            </a:pPr>
            <a:r>
              <a:rPr lang="es-ES" sz="1600"/>
              <a:t>Al suponer la resistencia del cuerpo constante la corriente aumenta al aumentar la tensión (Ley de Ohm). Si la resistencia del cuerpo se supone variable la corriente aumenta con la humedad del terreno.</a:t>
            </a:r>
          </a:p>
          <a:p>
            <a:pPr algn="l">
              <a:spcBef>
                <a:spcPct val="50000"/>
              </a:spcBef>
              <a:buClr>
                <a:srgbClr val="FF3300"/>
              </a:buClr>
              <a:buFontTx/>
              <a:buChar char="•"/>
            </a:pPr>
            <a:r>
              <a:rPr lang="es-ES" sz="1600"/>
              <a:t>Valores de corriente entre 1 a 3 miliamper, no ofrece peligro de mantener el contacto permanentemente. Ninguna sensación o efecto, umbral de sensación. </a:t>
            </a:r>
          </a:p>
          <a:p>
            <a:pPr algn="l">
              <a:spcBef>
                <a:spcPct val="50000"/>
              </a:spcBef>
              <a:buClr>
                <a:srgbClr val="FF3300"/>
              </a:buClr>
              <a:buFontTx/>
              <a:buChar char="•"/>
            </a:pPr>
            <a:r>
              <a:rPr lang="es-ES" sz="1600"/>
              <a:t>Valores de corriente de 8 miliamper, aparecen hormigueo desagradable, choque indoloro y un individuo puede soltar el conductor ya que no pierde control de sus músculos. Efecto de electrización. </a:t>
            </a:r>
          </a:p>
          <a:p>
            <a:pPr algn="l">
              <a:spcBef>
                <a:spcPct val="50000"/>
              </a:spcBef>
              <a:buClr>
                <a:srgbClr val="FF3300"/>
              </a:buClr>
              <a:buFontTx/>
              <a:buChar char="•"/>
            </a:pPr>
            <a:r>
              <a:rPr lang="es-ES" sz="1600"/>
              <a:t>Valores mayores de 10 miliamper, el paso de corriente provoca contracción muscular en manos y brazos, efectos de choque doloroso pero sin pérdida del control muscular, pueden aparecer quemaduras. Efectos de tetanización. Entre 15 a 20 miliamper este efecto se agrava. </a:t>
            </a:r>
          </a:p>
          <a:p>
            <a:pPr algn="l">
              <a:spcBef>
                <a:spcPct val="50000"/>
              </a:spcBef>
              <a:buClr>
                <a:srgbClr val="FF3300"/>
              </a:buClr>
              <a:buFontTx/>
              <a:buChar char="•"/>
            </a:pPr>
            <a:r>
              <a:rPr lang="es-ES" sz="1600"/>
              <a:t> Valores entre 25 a 30 miliamper la tetanización afecta los músculos del tórax provocando asfixia. </a:t>
            </a:r>
          </a:p>
          <a:p>
            <a:pPr algn="l">
              <a:spcBef>
                <a:spcPct val="50000"/>
              </a:spcBef>
              <a:buClr>
                <a:srgbClr val="FF3300"/>
              </a:buClr>
              <a:buFontTx/>
              <a:buChar char="•"/>
            </a:pPr>
            <a:r>
              <a:rPr lang="es-ES" sz="1600"/>
              <a:t>Valores mayores de miliamperes con menor o mayor tiempo de contacto aparece la fibrilación cardiaca la cual es mortal. Son contracciones anárquicas del corazón.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0" name="Rectangle 4"/>
          <p:cNvSpPr>
            <a:spLocks noChangeArrowheads="1"/>
          </p:cNvSpPr>
          <p:nvPr/>
        </p:nvSpPr>
        <p:spPr bwMode="auto">
          <a:xfrm>
            <a:off x="304800" y="533400"/>
            <a:ext cx="8610600" cy="6019800"/>
          </a:xfrm>
          <a:prstGeom prst="rect">
            <a:avLst/>
          </a:prstGeom>
          <a:solidFill>
            <a:srgbClr val="FFFFCC"/>
          </a:solidFill>
          <a:ln w="9525">
            <a:noFill/>
            <a:miter lim="800000"/>
            <a:headEnd/>
            <a:tailEnd/>
          </a:ln>
          <a:effectLst/>
        </p:spPr>
        <p:txBody>
          <a:bodyPr wrap="none" anchor="ctr"/>
          <a:lstStyle/>
          <a:p>
            <a:endParaRPr lang="es-ES"/>
          </a:p>
        </p:txBody>
      </p:sp>
      <p:sp>
        <p:nvSpPr>
          <p:cNvPr id="80898" name="Rectangle 2"/>
          <p:cNvSpPr>
            <a:spLocks noChangeArrowheads="1"/>
          </p:cNvSpPr>
          <p:nvPr/>
        </p:nvSpPr>
        <p:spPr bwMode="auto">
          <a:xfrm>
            <a:off x="1828800" y="152400"/>
            <a:ext cx="5334000" cy="366713"/>
          </a:xfrm>
          <a:prstGeom prst="rect">
            <a:avLst/>
          </a:prstGeom>
          <a:noFill/>
          <a:ln w="9525">
            <a:noFill/>
            <a:miter lim="800000"/>
            <a:headEnd/>
            <a:tailEnd/>
          </a:ln>
          <a:effectLst/>
        </p:spPr>
        <p:txBody>
          <a:bodyPr>
            <a:spAutoFit/>
          </a:bodyPr>
          <a:lstStyle/>
          <a:p>
            <a:pPr>
              <a:lnSpc>
                <a:spcPct val="75000"/>
              </a:lnSpc>
              <a:spcBef>
                <a:spcPct val="50000"/>
              </a:spcBef>
            </a:pPr>
            <a:r>
              <a:rPr lang="es-MX" sz="2400">
                <a:latin typeface="Arial Black" pitchFamily="34" charset="0"/>
                <a:cs typeface="Times New Roman" charset="0"/>
              </a:rPr>
              <a:t>RIESGO ELECTRICO</a:t>
            </a:r>
          </a:p>
        </p:txBody>
      </p:sp>
      <p:sp>
        <p:nvSpPr>
          <p:cNvPr id="80899" name="Rectangle 3"/>
          <p:cNvSpPr>
            <a:spLocks noChangeArrowheads="1"/>
          </p:cNvSpPr>
          <p:nvPr/>
        </p:nvSpPr>
        <p:spPr bwMode="auto">
          <a:xfrm>
            <a:off x="381000" y="655638"/>
            <a:ext cx="8534400" cy="5592762"/>
          </a:xfrm>
          <a:prstGeom prst="rect">
            <a:avLst/>
          </a:prstGeom>
          <a:noFill/>
          <a:ln w="9525">
            <a:noFill/>
            <a:miter lim="800000"/>
            <a:headEnd/>
            <a:tailEnd/>
          </a:ln>
          <a:effectLst/>
        </p:spPr>
        <p:txBody>
          <a:bodyPr>
            <a:spAutoFit/>
          </a:bodyPr>
          <a:lstStyle/>
          <a:p>
            <a:pPr algn="l">
              <a:spcBef>
                <a:spcPct val="50000"/>
              </a:spcBef>
            </a:pPr>
            <a:r>
              <a:rPr lang="es-ES" sz="1600" b="1"/>
              <a:t>Efectos de la electricidad en función de la resistencia del cuerpo </a:t>
            </a:r>
          </a:p>
          <a:p>
            <a:pPr algn="l">
              <a:spcBef>
                <a:spcPct val="50000"/>
              </a:spcBef>
            </a:pPr>
            <a:endParaRPr lang="es-ES" sz="1600" b="1"/>
          </a:p>
          <a:p>
            <a:pPr algn="l">
              <a:spcBef>
                <a:spcPct val="50000"/>
              </a:spcBef>
            </a:pPr>
            <a:r>
              <a:rPr lang="es-ES" sz="1600"/>
              <a:t>En días calurosos y húmedos la resistencia del cuerpo baja.</a:t>
            </a:r>
            <a:endParaRPr lang="es-MX" sz="1600"/>
          </a:p>
          <a:p>
            <a:pPr algn="l">
              <a:spcBef>
                <a:spcPct val="50000"/>
              </a:spcBef>
            </a:pPr>
            <a:r>
              <a:rPr lang="es-ES" sz="1600"/>
              <a:t>La resistencia que ofrece al paso de corriente varía según los órganos del cuerpo que atraviesa.</a:t>
            </a:r>
          </a:p>
          <a:p>
            <a:pPr algn="l">
              <a:spcBef>
                <a:spcPct val="50000"/>
              </a:spcBef>
            </a:pPr>
            <a:endParaRPr lang="es-ES" sz="1600"/>
          </a:p>
          <a:p>
            <a:pPr algn="l">
              <a:spcBef>
                <a:spcPct val="50000"/>
              </a:spcBef>
            </a:pPr>
            <a:r>
              <a:rPr lang="es-ES" sz="1600"/>
              <a:t>La resistencia del cuerpo varía con la tensión aplicada por el contacto.</a:t>
            </a:r>
          </a:p>
          <a:p>
            <a:pPr algn="l">
              <a:spcBef>
                <a:spcPct val="50000"/>
              </a:spcBef>
            </a:pPr>
            <a:endParaRPr lang="es-ES" sz="1600"/>
          </a:p>
          <a:p>
            <a:pPr algn="l">
              <a:spcBef>
                <a:spcPct val="50000"/>
              </a:spcBef>
              <a:buClr>
                <a:srgbClr val="FF3300"/>
              </a:buClr>
              <a:buFontTx/>
              <a:buChar char="o"/>
            </a:pPr>
            <a:r>
              <a:rPr lang="es-MX" sz="1600"/>
              <a:t>  </a:t>
            </a:r>
            <a:r>
              <a:rPr lang="es-ES" sz="1600"/>
              <a:t>10000 ohm para 24 volt</a:t>
            </a:r>
          </a:p>
          <a:p>
            <a:pPr algn="l">
              <a:spcBef>
                <a:spcPct val="50000"/>
              </a:spcBef>
              <a:buClr>
                <a:srgbClr val="FF3300"/>
              </a:buClr>
              <a:buFontTx/>
              <a:buChar char="o"/>
            </a:pPr>
            <a:endParaRPr lang="es-ES" sz="1600"/>
          </a:p>
          <a:p>
            <a:pPr algn="l">
              <a:spcBef>
                <a:spcPct val="50000"/>
              </a:spcBef>
              <a:buClr>
                <a:srgbClr val="FF3300"/>
              </a:buClr>
              <a:buFontTx/>
              <a:buChar char="o"/>
            </a:pPr>
            <a:r>
              <a:rPr lang="es-MX" sz="1600"/>
              <a:t>  </a:t>
            </a:r>
            <a:r>
              <a:rPr lang="es-ES" sz="1600"/>
              <a:t>3000 ohm para 65 volt</a:t>
            </a:r>
          </a:p>
          <a:p>
            <a:pPr algn="l">
              <a:spcBef>
                <a:spcPct val="50000"/>
              </a:spcBef>
              <a:buClr>
                <a:srgbClr val="FF3300"/>
              </a:buClr>
              <a:buFontTx/>
              <a:buChar char="o"/>
            </a:pPr>
            <a:endParaRPr lang="es-ES" sz="1600"/>
          </a:p>
          <a:p>
            <a:pPr algn="l">
              <a:spcBef>
                <a:spcPct val="50000"/>
              </a:spcBef>
              <a:buClr>
                <a:srgbClr val="FF3300"/>
              </a:buClr>
              <a:buFontTx/>
              <a:buChar char="o"/>
            </a:pPr>
            <a:r>
              <a:rPr lang="es-MX" sz="1600"/>
              <a:t>  </a:t>
            </a:r>
            <a:r>
              <a:rPr lang="es-ES" sz="1600"/>
              <a:t>2000 ohm para 150 volt</a:t>
            </a:r>
          </a:p>
          <a:p>
            <a:pPr algn="l">
              <a:spcBef>
                <a:spcPct val="50000"/>
              </a:spcBef>
              <a:buClr>
                <a:srgbClr val="FF3300"/>
              </a:buClr>
              <a:buFontTx/>
              <a:buChar char="o"/>
            </a:pPr>
            <a:endParaRPr lang="es-ES" sz="1600"/>
          </a:p>
          <a:p>
            <a:pPr algn="l">
              <a:spcBef>
                <a:spcPct val="50000"/>
              </a:spcBef>
              <a:buClr>
                <a:srgbClr val="FF3300"/>
              </a:buClr>
              <a:buFontTx/>
              <a:buChar char="o"/>
            </a:pPr>
            <a:r>
              <a:rPr lang="es-MX" sz="1600"/>
              <a:t>  </a:t>
            </a:r>
            <a:r>
              <a:rPr lang="es-ES" sz="1600"/>
              <a:t>A partir de este valor puede considerarse constante aproximadamente 1500 ohm para 220 volt.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31" name="Rectangle 47"/>
          <p:cNvSpPr>
            <a:spLocks noChangeArrowheads="1"/>
          </p:cNvSpPr>
          <p:nvPr/>
        </p:nvSpPr>
        <p:spPr bwMode="auto">
          <a:xfrm>
            <a:off x="228600" y="838200"/>
            <a:ext cx="8534400" cy="5562600"/>
          </a:xfrm>
          <a:prstGeom prst="rect">
            <a:avLst/>
          </a:prstGeom>
          <a:solidFill>
            <a:srgbClr val="CCECFF"/>
          </a:solidFill>
          <a:ln w="9525">
            <a:noFill/>
            <a:miter lim="800000"/>
            <a:headEnd/>
            <a:tailEnd/>
          </a:ln>
          <a:effectLst/>
        </p:spPr>
        <p:txBody>
          <a:bodyPr wrap="none" anchor="ctr"/>
          <a:lstStyle/>
          <a:p>
            <a:endParaRPr lang="es-ES"/>
          </a:p>
        </p:txBody>
      </p:sp>
      <p:sp>
        <p:nvSpPr>
          <p:cNvPr id="67586" name="Rectangle 2"/>
          <p:cNvSpPr>
            <a:spLocks noChangeArrowheads="1"/>
          </p:cNvSpPr>
          <p:nvPr/>
        </p:nvSpPr>
        <p:spPr bwMode="auto">
          <a:xfrm>
            <a:off x="1828800" y="152400"/>
            <a:ext cx="5334000" cy="633413"/>
          </a:xfrm>
          <a:prstGeom prst="rect">
            <a:avLst/>
          </a:prstGeom>
          <a:noFill/>
          <a:ln w="9525">
            <a:noFill/>
            <a:miter lim="800000"/>
            <a:headEnd/>
            <a:tailEnd/>
          </a:ln>
          <a:effectLst/>
        </p:spPr>
        <p:txBody>
          <a:bodyPr>
            <a:spAutoFit/>
          </a:bodyPr>
          <a:lstStyle/>
          <a:p>
            <a:pPr>
              <a:lnSpc>
                <a:spcPct val="75000"/>
              </a:lnSpc>
              <a:spcBef>
                <a:spcPct val="50000"/>
              </a:spcBef>
            </a:pPr>
            <a:r>
              <a:rPr lang="es-MX" sz="2400">
                <a:latin typeface="Arial Black" pitchFamily="34" charset="0"/>
                <a:cs typeface="Times New Roman" charset="0"/>
              </a:rPr>
              <a:t>RIESGO ELECTRICO</a:t>
            </a:r>
          </a:p>
          <a:p>
            <a:pPr>
              <a:lnSpc>
                <a:spcPct val="75000"/>
              </a:lnSpc>
              <a:spcBef>
                <a:spcPct val="50000"/>
              </a:spcBef>
            </a:pPr>
            <a:r>
              <a:rPr lang="es-MX" sz="1400">
                <a:solidFill>
                  <a:srgbClr val="D64430"/>
                </a:solidFill>
                <a:latin typeface="Arial Black" pitchFamily="34" charset="0"/>
                <a:cs typeface="Times New Roman" charset="0"/>
              </a:rPr>
              <a:t>PRINCIPALES PELIGROS DE LA ELECTRICIDAD</a:t>
            </a:r>
          </a:p>
        </p:txBody>
      </p:sp>
      <p:sp>
        <p:nvSpPr>
          <p:cNvPr id="67630" name="Rectangle 46"/>
          <p:cNvSpPr>
            <a:spLocks noChangeArrowheads="1"/>
          </p:cNvSpPr>
          <p:nvPr/>
        </p:nvSpPr>
        <p:spPr bwMode="auto">
          <a:xfrm>
            <a:off x="381000" y="854075"/>
            <a:ext cx="8458200" cy="5622925"/>
          </a:xfrm>
          <a:prstGeom prst="rect">
            <a:avLst/>
          </a:prstGeom>
          <a:noFill/>
          <a:ln w="9525">
            <a:noFill/>
            <a:miter lim="800000"/>
            <a:headEnd/>
            <a:tailEnd/>
          </a:ln>
          <a:effectLst/>
        </p:spPr>
        <p:txBody>
          <a:bodyPr>
            <a:spAutoFit/>
          </a:bodyPr>
          <a:lstStyle/>
          <a:p>
            <a:pPr algn="l"/>
            <a:endParaRPr lang="es-ES" sz="1400"/>
          </a:p>
          <a:p>
            <a:pPr algn="l">
              <a:buClr>
                <a:srgbClr val="FF3300"/>
              </a:buClr>
              <a:buFont typeface="Wingdings" pitchFamily="2" charset="2"/>
              <a:buChar char="Ø"/>
            </a:pPr>
            <a:r>
              <a:rPr lang="es-ES" sz="1400"/>
              <a:t>No es perceptible por los sentidos del humano.</a:t>
            </a:r>
          </a:p>
          <a:p>
            <a:pPr algn="l">
              <a:buClr>
                <a:srgbClr val="FF3300"/>
              </a:buClr>
              <a:buFont typeface="Wingdings" pitchFamily="2" charset="2"/>
              <a:buChar char="Ø"/>
            </a:pPr>
            <a:endParaRPr lang="es-ES" sz="1400"/>
          </a:p>
          <a:p>
            <a:pPr algn="l">
              <a:buClr>
                <a:srgbClr val="FF3300"/>
              </a:buClr>
              <a:buFont typeface="Wingdings" pitchFamily="2" charset="2"/>
              <a:buChar char="Ø"/>
            </a:pPr>
            <a:r>
              <a:rPr lang="es-ES" sz="1400"/>
              <a:t>No tiene olor, solo es detectada cuando en un corto circuito se descompone el aire apareciendo Ozono.</a:t>
            </a:r>
          </a:p>
          <a:p>
            <a:pPr algn="l">
              <a:buClr>
                <a:srgbClr val="FF3300"/>
              </a:buClr>
              <a:buFont typeface="Wingdings" pitchFamily="2" charset="2"/>
              <a:buChar char="Ø"/>
            </a:pPr>
            <a:endParaRPr lang="es-ES" sz="1400"/>
          </a:p>
          <a:p>
            <a:pPr algn="l">
              <a:buClr>
                <a:srgbClr val="FF3300"/>
              </a:buClr>
              <a:buFont typeface="Wingdings" pitchFamily="2" charset="2"/>
              <a:buChar char="Ø"/>
            </a:pPr>
            <a:r>
              <a:rPr lang="es-ES" sz="1400"/>
              <a:t>No es detectado por la vista.</a:t>
            </a:r>
          </a:p>
          <a:p>
            <a:pPr algn="l">
              <a:buClr>
                <a:srgbClr val="FF3300"/>
              </a:buClr>
              <a:buFont typeface="Wingdings" pitchFamily="2" charset="2"/>
              <a:buChar char="Ø"/>
            </a:pPr>
            <a:endParaRPr lang="es-ES" sz="1400"/>
          </a:p>
          <a:p>
            <a:pPr algn="l">
              <a:buClr>
                <a:srgbClr val="FF3300"/>
              </a:buClr>
              <a:buFont typeface="Wingdings" pitchFamily="2" charset="2"/>
              <a:buChar char="Ø"/>
            </a:pPr>
            <a:r>
              <a:rPr lang="es-ES" sz="1400"/>
              <a:t>No se detecta al gusto ni al oído.</a:t>
            </a:r>
          </a:p>
          <a:p>
            <a:pPr algn="l">
              <a:buClr>
                <a:srgbClr val="FF3300"/>
              </a:buClr>
              <a:buFont typeface="Wingdings" pitchFamily="2" charset="2"/>
              <a:buChar char="Ø"/>
            </a:pPr>
            <a:endParaRPr lang="es-ES" sz="1400"/>
          </a:p>
          <a:p>
            <a:pPr algn="l">
              <a:buClr>
                <a:srgbClr val="FF3300"/>
              </a:buClr>
              <a:buFont typeface="Wingdings" pitchFamily="2" charset="2"/>
              <a:buChar char="Ø"/>
            </a:pPr>
            <a:r>
              <a:rPr lang="es-ES" sz="1400"/>
              <a:t>Al tacto puede ser mortal si no se está debidamente aislado. El cuerpo humano actúa como circuito entre dos puntos de diferente potencial. No es la tensión la que provoca los efectos fisiológicos sino la corriente que atraviesa el cuerpo humano.</a:t>
            </a:r>
          </a:p>
          <a:p>
            <a:pPr algn="l">
              <a:buClr>
                <a:srgbClr val="FF3300"/>
              </a:buClr>
              <a:buFont typeface="Wingdings" pitchFamily="2" charset="2"/>
              <a:buChar char="q"/>
            </a:pPr>
            <a:endParaRPr lang="es-ES" sz="1400"/>
          </a:p>
          <a:p>
            <a:pPr algn="l"/>
            <a:r>
              <a:rPr lang="es-ES" sz="1400" b="1"/>
              <a:t>Los efectos que pueden producir los accidentes de origen eléctrico dependen:</a:t>
            </a:r>
          </a:p>
          <a:p>
            <a:pPr algn="l"/>
            <a:endParaRPr lang="es-ES" sz="1400" b="1"/>
          </a:p>
          <a:p>
            <a:pPr algn="l">
              <a:buClr>
                <a:srgbClr val="FF3300"/>
              </a:buClr>
              <a:buFont typeface="Wingdings" pitchFamily="2" charset="2"/>
              <a:buChar char="ü"/>
            </a:pPr>
            <a:r>
              <a:rPr lang="es-ES" sz="1400"/>
              <a:t> Intensidad de la corriente.</a:t>
            </a:r>
          </a:p>
          <a:p>
            <a:pPr algn="l">
              <a:buClr>
                <a:srgbClr val="FF3300"/>
              </a:buClr>
              <a:buFont typeface="Wingdings" pitchFamily="2" charset="2"/>
              <a:buChar char="ü"/>
            </a:pPr>
            <a:r>
              <a:rPr lang="es-ES" sz="1400"/>
              <a:t> Resistencia eléctrica del cuerpo humano.</a:t>
            </a:r>
          </a:p>
          <a:p>
            <a:pPr algn="l">
              <a:buClr>
                <a:srgbClr val="FF3300"/>
              </a:buClr>
              <a:buFont typeface="Wingdings" pitchFamily="2" charset="2"/>
              <a:buChar char="ü"/>
            </a:pPr>
            <a:r>
              <a:rPr lang="es-ES" sz="1400"/>
              <a:t> Tensión de la corriente.</a:t>
            </a:r>
          </a:p>
          <a:p>
            <a:pPr algn="l">
              <a:buClr>
                <a:srgbClr val="FF3300"/>
              </a:buClr>
              <a:buFont typeface="Wingdings" pitchFamily="2" charset="2"/>
              <a:buChar char="ü"/>
            </a:pPr>
            <a:r>
              <a:rPr lang="es-ES" sz="1400"/>
              <a:t> Frecuencia y forma del accidente.</a:t>
            </a:r>
          </a:p>
          <a:p>
            <a:pPr algn="l">
              <a:buClr>
                <a:srgbClr val="FF3300"/>
              </a:buClr>
              <a:buFont typeface="Wingdings" pitchFamily="2" charset="2"/>
              <a:buChar char="ü"/>
            </a:pPr>
            <a:r>
              <a:rPr lang="es-ES" sz="1400"/>
              <a:t> Tiempo de contacto.</a:t>
            </a:r>
          </a:p>
          <a:p>
            <a:pPr algn="l">
              <a:buClr>
                <a:srgbClr val="FF3300"/>
              </a:buClr>
              <a:buFont typeface="Wingdings" pitchFamily="2" charset="2"/>
              <a:buChar char="ü"/>
            </a:pPr>
            <a:r>
              <a:rPr lang="es-ES" sz="1400"/>
              <a:t> Trayectoria de la corriente en el cuerpo.</a:t>
            </a:r>
          </a:p>
          <a:p>
            <a:pPr algn="l"/>
            <a:endParaRPr lang="es-ES" sz="1400"/>
          </a:p>
          <a:p>
            <a:pPr algn="l"/>
            <a:r>
              <a:rPr lang="es-ES" sz="1400"/>
              <a:t>Todo accidente eléctrico tiene origen en un defecto de aislamiento y la persona se transforma en una vía de descarga a tierra.</a:t>
            </a:r>
          </a:p>
          <a:p>
            <a:pPr algn="l"/>
            <a:endParaRPr lang="es-ES" sz="1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2" name="Rectangle 4"/>
          <p:cNvSpPr>
            <a:spLocks noChangeArrowheads="1"/>
          </p:cNvSpPr>
          <p:nvPr/>
        </p:nvSpPr>
        <p:spPr bwMode="auto">
          <a:xfrm>
            <a:off x="76200" y="609600"/>
            <a:ext cx="8839200" cy="6096000"/>
          </a:xfrm>
          <a:prstGeom prst="rect">
            <a:avLst/>
          </a:prstGeom>
          <a:solidFill>
            <a:srgbClr val="CBEFB7"/>
          </a:solidFill>
          <a:ln w="9525">
            <a:noFill/>
            <a:miter lim="800000"/>
            <a:headEnd/>
            <a:tailEnd/>
          </a:ln>
          <a:effectLst/>
        </p:spPr>
        <p:txBody>
          <a:bodyPr wrap="none" anchor="ctr"/>
          <a:lstStyle/>
          <a:p>
            <a:endParaRPr lang="es-ES"/>
          </a:p>
        </p:txBody>
      </p:sp>
      <p:sp>
        <p:nvSpPr>
          <p:cNvPr id="68610" name="Rectangle 2"/>
          <p:cNvSpPr>
            <a:spLocks noChangeArrowheads="1"/>
          </p:cNvSpPr>
          <p:nvPr/>
        </p:nvSpPr>
        <p:spPr bwMode="auto">
          <a:xfrm>
            <a:off x="152400" y="685800"/>
            <a:ext cx="8839200" cy="6048375"/>
          </a:xfrm>
          <a:prstGeom prst="rect">
            <a:avLst/>
          </a:prstGeom>
          <a:noFill/>
          <a:ln w="9525">
            <a:noFill/>
            <a:miter lim="800000"/>
            <a:headEnd/>
            <a:tailEnd/>
          </a:ln>
          <a:effectLst/>
        </p:spPr>
        <p:txBody>
          <a:bodyPr>
            <a:spAutoFit/>
          </a:bodyPr>
          <a:lstStyle/>
          <a:p>
            <a:pPr algn="l">
              <a:spcBef>
                <a:spcPct val="50000"/>
              </a:spcBef>
              <a:buClr>
                <a:schemeClr val="accent2"/>
              </a:buClr>
              <a:buFont typeface="Wingdings" pitchFamily="2" charset="2"/>
              <a:buChar char="q"/>
            </a:pPr>
            <a:r>
              <a:rPr lang="es-ES" sz="1400"/>
              <a:t>Cualquier lesión debida a la electricidad es potencialmente grave, tanto si se ha producido por alta tensión como por la tensión doméstica de 220 voltios. </a:t>
            </a:r>
            <a:endParaRPr lang="es-MX" sz="1400"/>
          </a:p>
          <a:p>
            <a:pPr algn="l">
              <a:spcBef>
                <a:spcPct val="50000"/>
              </a:spcBef>
              <a:buClr>
                <a:schemeClr val="accent2"/>
              </a:buClr>
              <a:buFont typeface="Wingdings" pitchFamily="2" charset="2"/>
              <a:buChar char="q"/>
            </a:pPr>
            <a:endParaRPr lang="es-MX" sz="1400"/>
          </a:p>
          <a:p>
            <a:pPr algn="l">
              <a:spcBef>
                <a:spcPct val="50000"/>
              </a:spcBef>
              <a:buClr>
                <a:schemeClr val="accent2"/>
              </a:buClr>
              <a:buFont typeface="Wingdings" pitchFamily="2" charset="2"/>
              <a:buChar char="q"/>
            </a:pPr>
            <a:r>
              <a:rPr lang="es-MX" sz="1400"/>
              <a:t>E</a:t>
            </a:r>
            <a:r>
              <a:rPr lang="es-ES" sz="1400"/>
              <a:t>l cuerpo actúa como intermediario entre el conductor eléctrico y la tierra, pasando la corriente por todos los tejidos y causando las lesiones a los mismos, pudiendo llegar a ocasionar la muerte por paro cardiorrespiratorio.</a:t>
            </a:r>
            <a:endParaRPr lang="es-MX" sz="1400"/>
          </a:p>
          <a:p>
            <a:pPr algn="l">
              <a:spcBef>
                <a:spcPct val="50000"/>
              </a:spcBef>
              <a:buClr>
                <a:schemeClr val="accent2"/>
              </a:buClr>
              <a:buFont typeface="Wingdings" pitchFamily="2" charset="2"/>
              <a:buChar char="q"/>
            </a:pPr>
            <a:endParaRPr lang="es-ES" sz="1400"/>
          </a:p>
          <a:p>
            <a:pPr algn="l">
              <a:spcBef>
                <a:spcPct val="50000"/>
              </a:spcBef>
              <a:buClr>
                <a:schemeClr val="accent2"/>
              </a:buClr>
              <a:buFont typeface="Wingdings" pitchFamily="2" charset="2"/>
              <a:buChar char="q"/>
            </a:pPr>
            <a:r>
              <a:rPr lang="es-ES" sz="1400"/>
              <a:t>El shock que produce en el individuo la corriente eléctrica, que entra y sale del cuerpo, puede derribarlo, provocarle la pérdida de conciencia o incluso cortarle la respiración e interrumpir los latidos cardíacos.</a:t>
            </a:r>
            <a:endParaRPr lang="es-MX" sz="1400"/>
          </a:p>
          <a:p>
            <a:pPr algn="l">
              <a:spcBef>
                <a:spcPct val="50000"/>
              </a:spcBef>
              <a:buClr>
                <a:schemeClr val="accent2"/>
              </a:buClr>
              <a:buFont typeface="Wingdings" pitchFamily="2" charset="2"/>
              <a:buChar char="q"/>
            </a:pPr>
            <a:endParaRPr lang="es-MX" sz="1400"/>
          </a:p>
          <a:p>
            <a:pPr algn="l">
              <a:spcBef>
                <a:spcPct val="50000"/>
              </a:spcBef>
              <a:buClr>
                <a:schemeClr val="accent2"/>
              </a:buClr>
              <a:buFont typeface="Wingdings" pitchFamily="2" charset="2"/>
              <a:buChar char="q"/>
            </a:pPr>
            <a:r>
              <a:rPr lang="es-ES" sz="1400"/>
              <a:t>La electricidad se extiende a todos los tejidos del cuerpo y llega a causar daños profundos y generalizados, aun cuando exteriormente la piel no muestre más que una pequeña señal en el punto de contacto con la corriente.</a:t>
            </a:r>
            <a:endParaRPr lang="es-MX" sz="1400"/>
          </a:p>
          <a:p>
            <a:pPr algn="l">
              <a:spcBef>
                <a:spcPct val="50000"/>
              </a:spcBef>
              <a:buClr>
                <a:schemeClr val="accent2"/>
              </a:buClr>
              <a:buFont typeface="Wingdings" pitchFamily="2" charset="2"/>
              <a:buChar char="q"/>
            </a:pPr>
            <a:endParaRPr lang="es-ES" sz="1400"/>
          </a:p>
          <a:p>
            <a:pPr algn="l">
              <a:spcBef>
                <a:spcPct val="50000"/>
              </a:spcBef>
              <a:buClr>
                <a:schemeClr val="accent2"/>
              </a:buClr>
              <a:buFont typeface="Wingdings" pitchFamily="2" charset="2"/>
              <a:buChar char="q"/>
            </a:pPr>
            <a:r>
              <a:rPr lang="es-ES" sz="1400"/>
              <a:t>Si la electrocución se da por baja tensión (110-220 volts)es necesario que la victima toque al conductor para que se genere el daño, por el contrario</a:t>
            </a:r>
            <a:r>
              <a:rPr lang="es-MX" sz="1400"/>
              <a:t>.</a:t>
            </a:r>
          </a:p>
          <a:p>
            <a:pPr algn="l">
              <a:spcBef>
                <a:spcPct val="50000"/>
              </a:spcBef>
              <a:buClr>
                <a:schemeClr val="accent2"/>
              </a:buClr>
              <a:buFont typeface="Wingdings" pitchFamily="2" charset="2"/>
              <a:buChar char="q"/>
            </a:pPr>
            <a:endParaRPr lang="es-MX" sz="1400"/>
          </a:p>
          <a:p>
            <a:pPr algn="l">
              <a:spcBef>
                <a:spcPct val="50000"/>
              </a:spcBef>
              <a:buClr>
                <a:schemeClr val="accent2"/>
              </a:buClr>
              <a:buFont typeface="Wingdings" pitchFamily="2" charset="2"/>
              <a:buChar char="q"/>
            </a:pPr>
            <a:r>
              <a:rPr lang="es-MX" sz="1400"/>
              <a:t>S</a:t>
            </a:r>
            <a:r>
              <a:rPr lang="es-ES" sz="1400"/>
              <a:t>i es de alta tensión (mas de 1000 volts), no es necesario el contacto directo, ya que antes de que llegue a tocarlo, salta espontáneamente un arco eléctrico y se produce la electrocución. ( por ej. En tubos de imagen presentes en televisores, monitores de PC, carteles luminosos, luces de </a:t>
            </a:r>
            <a:r>
              <a:rPr lang="es-MX" sz="1400"/>
              <a:t>neó</a:t>
            </a:r>
            <a:r>
              <a:rPr lang="es-ES" sz="1400"/>
              <a:t>n, todos estro a su vez pueden mantener tensiones entre los 4000 y 17000 volts, aun luego de desconectados).</a:t>
            </a:r>
          </a:p>
        </p:txBody>
      </p:sp>
      <p:sp>
        <p:nvSpPr>
          <p:cNvPr id="68611" name="Rectangle 3"/>
          <p:cNvSpPr>
            <a:spLocks noChangeArrowheads="1"/>
          </p:cNvSpPr>
          <p:nvPr/>
        </p:nvSpPr>
        <p:spPr bwMode="auto">
          <a:xfrm>
            <a:off x="1219200" y="166688"/>
            <a:ext cx="6781800" cy="366712"/>
          </a:xfrm>
          <a:prstGeom prst="rect">
            <a:avLst/>
          </a:prstGeom>
          <a:noFill/>
          <a:ln w="9525">
            <a:noFill/>
            <a:miter lim="800000"/>
            <a:headEnd/>
            <a:tailEnd/>
          </a:ln>
          <a:effectLst/>
        </p:spPr>
        <p:txBody>
          <a:bodyPr>
            <a:spAutoFit/>
          </a:bodyPr>
          <a:lstStyle/>
          <a:p>
            <a:pPr>
              <a:lnSpc>
                <a:spcPct val="75000"/>
              </a:lnSpc>
              <a:spcBef>
                <a:spcPct val="50000"/>
              </a:spcBef>
            </a:pPr>
            <a:r>
              <a:rPr lang="es-MX" sz="2400">
                <a:latin typeface="Arial Black" pitchFamily="34" charset="0"/>
                <a:cs typeface="Times New Roman" charset="0"/>
              </a:rPr>
              <a:t>RIESGO ELECTRICO </a:t>
            </a:r>
            <a:r>
              <a:rPr lang="es-MX" sz="1400">
                <a:solidFill>
                  <a:srgbClr val="D64430"/>
                </a:solidFill>
                <a:latin typeface="Arial Black" pitchFamily="34" charset="0"/>
                <a:cs typeface="Times New Roman" charset="0"/>
              </a:rPr>
              <a:t>ELECTROCUCION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4"/>
          <p:cNvSpPr>
            <a:spLocks noChangeArrowheads="1"/>
          </p:cNvSpPr>
          <p:nvPr/>
        </p:nvSpPr>
        <p:spPr bwMode="auto">
          <a:xfrm>
            <a:off x="381000" y="166688"/>
            <a:ext cx="8305800" cy="3975100"/>
          </a:xfrm>
          <a:prstGeom prst="rect">
            <a:avLst/>
          </a:prstGeom>
          <a:noFill/>
          <a:ln w="9525">
            <a:noFill/>
            <a:miter lim="800000"/>
            <a:headEnd/>
            <a:tailEnd/>
          </a:ln>
          <a:effectLst/>
        </p:spPr>
        <p:txBody>
          <a:bodyPr>
            <a:spAutoFit/>
          </a:bodyPr>
          <a:lstStyle/>
          <a:p>
            <a:pPr>
              <a:lnSpc>
                <a:spcPct val="75000"/>
              </a:lnSpc>
              <a:spcBef>
                <a:spcPct val="50000"/>
              </a:spcBef>
            </a:pPr>
            <a:r>
              <a:rPr lang="es-MX" sz="2400">
                <a:latin typeface="Arial Black" pitchFamily="34" charset="0"/>
                <a:cs typeface="Times New Roman" charset="0"/>
              </a:rPr>
              <a:t>RIESGO ELECTRICO</a:t>
            </a:r>
          </a:p>
          <a:p>
            <a:pPr>
              <a:lnSpc>
                <a:spcPct val="75000"/>
              </a:lnSpc>
              <a:spcBef>
                <a:spcPct val="50000"/>
              </a:spcBef>
            </a:pPr>
            <a:r>
              <a:rPr lang="es-MX" sz="2400">
                <a:latin typeface="Arial Black" pitchFamily="34" charset="0"/>
                <a:cs typeface="Times New Roman" charset="0"/>
              </a:rPr>
              <a:t> </a:t>
            </a:r>
            <a:r>
              <a:rPr lang="es-MX" sz="1400">
                <a:solidFill>
                  <a:srgbClr val="D64430"/>
                </a:solidFill>
                <a:latin typeface="Arial Black" pitchFamily="34" charset="0"/>
                <a:cs typeface="Times New Roman" charset="0"/>
              </a:rPr>
              <a:t>ELECTROCUCION</a:t>
            </a:r>
          </a:p>
          <a:p>
            <a:pPr>
              <a:lnSpc>
                <a:spcPct val="75000"/>
              </a:lnSpc>
              <a:spcBef>
                <a:spcPct val="50000"/>
              </a:spcBef>
            </a:pPr>
            <a:endParaRPr lang="es-MX" sz="1400">
              <a:solidFill>
                <a:srgbClr val="D64430"/>
              </a:solidFill>
              <a:latin typeface="Arial Black" pitchFamily="34" charset="0"/>
              <a:cs typeface="Times New Roman" charset="0"/>
            </a:endParaRPr>
          </a:p>
          <a:p>
            <a:pPr>
              <a:lnSpc>
                <a:spcPct val="75000"/>
              </a:lnSpc>
              <a:spcBef>
                <a:spcPct val="50000"/>
              </a:spcBef>
            </a:pPr>
            <a:r>
              <a:rPr lang="es-MX" sz="1400" b="1">
                <a:solidFill>
                  <a:schemeClr val="accent2"/>
                </a:solidFill>
                <a:latin typeface="Arial" charset="0"/>
                <a:cs typeface="Times New Roman" charset="0"/>
              </a:rPr>
              <a:t>CASO DE ELECTROCUCION DE UN OPERARIO DE LA CONSTRUCCION</a:t>
            </a:r>
          </a:p>
          <a:p>
            <a:pPr>
              <a:lnSpc>
                <a:spcPct val="75000"/>
              </a:lnSpc>
              <a:spcBef>
                <a:spcPct val="50000"/>
              </a:spcBef>
            </a:pPr>
            <a:r>
              <a:rPr lang="es-MX" sz="1400" b="1">
                <a:solidFill>
                  <a:schemeClr val="accent2"/>
                </a:solidFill>
                <a:latin typeface="Arial" charset="0"/>
                <a:cs typeface="Times New Roman" charset="0"/>
              </a:rPr>
              <a:t>LESIONES CARACTERISTICAS</a:t>
            </a:r>
          </a:p>
          <a:p>
            <a:pPr>
              <a:lnSpc>
                <a:spcPct val="75000"/>
              </a:lnSpc>
              <a:spcBef>
                <a:spcPct val="50000"/>
              </a:spcBef>
            </a:pPr>
            <a:endParaRPr lang="es-MX" sz="1400" b="1">
              <a:solidFill>
                <a:schemeClr val="accent2"/>
              </a:solidFill>
              <a:latin typeface="Arial" charset="0"/>
              <a:cs typeface="Times New Roman" charset="0"/>
            </a:endParaRPr>
          </a:p>
          <a:p>
            <a:pPr algn="l">
              <a:lnSpc>
                <a:spcPct val="75000"/>
              </a:lnSpc>
              <a:spcBef>
                <a:spcPct val="50000"/>
              </a:spcBef>
            </a:pPr>
            <a:r>
              <a:rPr lang="es-MX" sz="1600" b="1">
                <a:latin typeface="Arial" charset="0"/>
                <a:cs typeface="Times New Roman" charset="0"/>
              </a:rPr>
              <a:t>ANTECEDENTES Y CASO CLÍNICO:</a:t>
            </a:r>
          </a:p>
          <a:p>
            <a:pPr algn="l">
              <a:lnSpc>
                <a:spcPct val="75000"/>
              </a:lnSpc>
              <a:spcBef>
                <a:spcPct val="50000"/>
              </a:spcBef>
            </a:pPr>
            <a:r>
              <a:rPr lang="es-MX" sz="1600">
                <a:latin typeface="Arial" charset="0"/>
                <a:cs typeface="Times New Roman" charset="0"/>
              </a:rPr>
              <a:t>El caso que nos ocupa es el de una adulto joven, operario de la construcción, que al des- plazar un andamio metálico, contacta con un cable de media tensión, actuando el andamio como conductor eléctrico.</a:t>
            </a:r>
          </a:p>
          <a:p>
            <a:pPr algn="l">
              <a:lnSpc>
                <a:spcPct val="75000"/>
              </a:lnSpc>
              <a:spcBef>
                <a:spcPct val="50000"/>
              </a:spcBef>
            </a:pPr>
            <a:r>
              <a:rPr lang="es-MX" sz="1600">
                <a:latin typeface="Arial" charset="0"/>
                <a:cs typeface="Times New Roman" charset="0"/>
              </a:rPr>
              <a:t>En el examen de las ropas destaca quemadura del tejido del guante de la mano izquierda y quemaduras en el calzado de ambos pies.</a:t>
            </a:r>
          </a:p>
          <a:p>
            <a:pPr algn="l">
              <a:lnSpc>
                <a:spcPct val="75000"/>
              </a:lnSpc>
              <a:spcBef>
                <a:spcPct val="50000"/>
              </a:spcBef>
            </a:pPr>
            <a:endParaRPr lang="es-MX" sz="1600">
              <a:latin typeface="Arial" charset="0"/>
              <a:cs typeface="Times New Roman" charset="0"/>
            </a:endParaRPr>
          </a:p>
          <a:p>
            <a:pPr algn="l">
              <a:lnSpc>
                <a:spcPct val="75000"/>
              </a:lnSpc>
              <a:spcBef>
                <a:spcPct val="50000"/>
              </a:spcBef>
            </a:pPr>
            <a:endParaRPr lang="es-MX" sz="1600">
              <a:latin typeface="Arial" charset="0"/>
              <a:cs typeface="Times New Roman" charset="0"/>
            </a:endParaRPr>
          </a:p>
        </p:txBody>
      </p:sp>
      <p:grpSp>
        <p:nvGrpSpPr>
          <p:cNvPr id="72711" name="Group 7"/>
          <p:cNvGrpSpPr>
            <a:grpSpLocks/>
          </p:cNvGrpSpPr>
          <p:nvPr/>
        </p:nvGrpSpPr>
        <p:grpSpPr bwMode="auto">
          <a:xfrm>
            <a:off x="685800" y="3733800"/>
            <a:ext cx="7732713" cy="2590800"/>
            <a:chOff x="432" y="1872"/>
            <a:chExt cx="4871" cy="1632"/>
          </a:xfrm>
        </p:grpSpPr>
        <p:pic>
          <p:nvPicPr>
            <p:cNvPr id="72709" name="Picture 5"/>
            <p:cNvPicPr>
              <a:picLocks noChangeAspect="1" noChangeArrowheads="1"/>
            </p:cNvPicPr>
            <p:nvPr/>
          </p:nvPicPr>
          <p:blipFill>
            <a:blip r:embed="rId2" cstate="print"/>
            <a:srcRect/>
            <a:stretch>
              <a:fillRect/>
            </a:stretch>
          </p:blipFill>
          <p:spPr bwMode="auto">
            <a:xfrm>
              <a:off x="432" y="1872"/>
              <a:ext cx="2359" cy="1632"/>
            </a:xfrm>
            <a:prstGeom prst="rect">
              <a:avLst/>
            </a:prstGeom>
            <a:noFill/>
            <a:ln w="9525">
              <a:noFill/>
              <a:miter lim="800000"/>
              <a:headEnd/>
              <a:tailEnd/>
            </a:ln>
            <a:effectLst/>
          </p:spPr>
        </p:pic>
        <p:pic>
          <p:nvPicPr>
            <p:cNvPr id="72710" name="Picture 6"/>
            <p:cNvPicPr>
              <a:picLocks noChangeAspect="1" noChangeArrowheads="1"/>
            </p:cNvPicPr>
            <p:nvPr/>
          </p:nvPicPr>
          <p:blipFill>
            <a:blip r:embed="rId3" cstate="print"/>
            <a:srcRect/>
            <a:stretch>
              <a:fillRect/>
            </a:stretch>
          </p:blipFill>
          <p:spPr bwMode="auto">
            <a:xfrm>
              <a:off x="3168" y="1872"/>
              <a:ext cx="2135" cy="1632"/>
            </a:xfrm>
            <a:prstGeom prst="rect">
              <a:avLst/>
            </a:prstGeom>
            <a:noFill/>
            <a:ln w="9525">
              <a:noFill/>
              <a:miter lim="800000"/>
              <a:headEnd/>
              <a:tailEnd/>
            </a:ln>
            <a:effectLst/>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2711"/>
                                        </p:tgtEl>
                                        <p:attrNameLst>
                                          <p:attrName>style.visibility</p:attrName>
                                        </p:attrNameLst>
                                      </p:cBhvr>
                                      <p:to>
                                        <p:strVal val="visible"/>
                                      </p:to>
                                    </p:set>
                                    <p:animEffect transition="in" filter="dissolve">
                                      <p:cBhvr>
                                        <p:cTn id="7" dur="500"/>
                                        <p:tgtEl>
                                          <p:spTgt spid="727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seño predeterminado">
  <a:themeElements>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iseño predeterminad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iseño predeterminad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seño predeterminad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iseño predeterminad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742</TotalTime>
  <Words>2556</Words>
  <Application>Microsoft Office PowerPoint</Application>
  <PresentationFormat>Presentación en pantalla (4:3)</PresentationFormat>
  <Paragraphs>284</Paragraphs>
  <Slides>18</Slides>
  <Notes>0</Notes>
  <HiddenSlides>0</HiddenSlides>
  <MMClips>0</MMClips>
  <ScaleCrop>false</ScaleCrop>
  <HeadingPairs>
    <vt:vector size="8" baseType="variant">
      <vt:variant>
        <vt:lpstr>Fuentes usadas</vt:lpstr>
      </vt:variant>
      <vt:variant>
        <vt:i4>6</vt:i4>
      </vt:variant>
      <vt:variant>
        <vt:lpstr>Tema</vt:lpstr>
      </vt:variant>
      <vt:variant>
        <vt:i4>1</vt:i4>
      </vt:variant>
      <vt:variant>
        <vt:lpstr>Servidores OLE incrustados</vt:lpstr>
      </vt:variant>
      <vt:variant>
        <vt:i4>1</vt:i4>
      </vt:variant>
      <vt:variant>
        <vt:lpstr>Títulos de diapositiva</vt:lpstr>
      </vt:variant>
      <vt:variant>
        <vt:i4>18</vt:i4>
      </vt:variant>
    </vt:vector>
  </HeadingPairs>
  <TitlesOfParts>
    <vt:vector size="26" baseType="lpstr">
      <vt:lpstr>Times New Roman</vt:lpstr>
      <vt:lpstr>Arial Black</vt:lpstr>
      <vt:lpstr>Arial</vt:lpstr>
      <vt:lpstr>Verdana</vt:lpstr>
      <vt:lpstr>Wingdings</vt:lpstr>
      <vt:lpstr>Tahoma</vt:lpstr>
      <vt:lpstr>Diseño predeterminado</vt:lpstr>
      <vt:lpstr>Foto de Microsoft Photo Editor 3.0</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Tiziana</dc:creator>
  <cp:lastModifiedBy>Arturo M</cp:lastModifiedBy>
  <cp:revision>40</cp:revision>
  <dcterms:created xsi:type="dcterms:W3CDTF">2005-08-19T19:44:24Z</dcterms:created>
  <dcterms:modified xsi:type="dcterms:W3CDTF">2012-03-19T01:20:18Z</dcterms:modified>
</cp:coreProperties>
</file>